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85" r:id="rId3"/>
    <p:sldId id="282" r:id="rId4"/>
    <p:sldId id="280" r:id="rId5"/>
    <p:sldId id="261" r:id="rId6"/>
    <p:sldId id="287" r:id="rId7"/>
    <p:sldId id="281" r:id="rId8"/>
    <p:sldId id="284" r:id="rId9"/>
    <p:sldId id="263" r:id="rId10"/>
    <p:sldId id="265" r:id="rId11"/>
    <p:sldId id="283" r:id="rId12"/>
    <p:sldId id="268" r:id="rId13"/>
    <p:sldId id="28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8099" autoAdjust="0"/>
  </p:normalViewPr>
  <p:slideViewPr>
    <p:cSldViewPr>
      <p:cViewPr>
        <p:scale>
          <a:sx n="100" d="100"/>
          <a:sy n="100" d="100"/>
        </p:scale>
        <p:origin x="-516" y="1296"/>
      </p:cViewPr>
      <p:guideLst>
        <p:guide orient="horz" pos="2160"/>
        <p:guide pos="2880"/>
      </p:guideLst>
    </p:cSldViewPr>
  </p:slideViewPr>
  <p:outlineViewPr>
    <p:cViewPr>
      <p:scale>
        <a:sx n="33" d="100"/>
        <a:sy n="33" d="100"/>
      </p:scale>
      <p:origin x="0" y="394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8416E2-6995-416D-B889-D1CC443133E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76190601-67D3-439F-B9C1-CC85D95C5C54}">
      <dgm:prSet phldrT="[Text]"/>
      <dgm:spPr/>
      <dgm:t>
        <a:bodyPr/>
        <a:lstStyle/>
        <a:p>
          <a:r>
            <a:rPr lang="en-US" dirty="0" smtClean="0"/>
            <a:t>Structure</a:t>
          </a:r>
          <a:endParaRPr lang="en-US" dirty="0"/>
        </a:p>
      </dgm:t>
    </dgm:pt>
    <dgm:pt modelId="{C67257DF-88B4-45E1-A9BC-64C73EC930F8}" type="parTrans" cxnId="{34E7921B-BA90-4424-8422-DDC4A2668AD2}">
      <dgm:prSet/>
      <dgm:spPr/>
      <dgm:t>
        <a:bodyPr/>
        <a:lstStyle/>
        <a:p>
          <a:endParaRPr lang="en-US"/>
        </a:p>
      </dgm:t>
    </dgm:pt>
    <dgm:pt modelId="{7A9FCC0E-3280-4F73-8278-D4A4723BF6CF}" type="sibTrans" cxnId="{34E7921B-BA90-4424-8422-DDC4A2668AD2}">
      <dgm:prSet/>
      <dgm:spPr/>
      <dgm:t>
        <a:bodyPr/>
        <a:lstStyle/>
        <a:p>
          <a:endParaRPr lang="en-US"/>
        </a:p>
      </dgm:t>
    </dgm:pt>
    <dgm:pt modelId="{15CEBCAA-5086-4374-A5E8-BE608EBEAEB7}">
      <dgm:prSet phldrT="[Text]"/>
      <dgm:spPr/>
      <dgm:t>
        <a:bodyPr/>
        <a:lstStyle/>
        <a:p>
          <a:r>
            <a:rPr lang="en-US" dirty="0" smtClean="0"/>
            <a:t>Process</a:t>
          </a:r>
          <a:endParaRPr lang="en-US" dirty="0"/>
        </a:p>
      </dgm:t>
    </dgm:pt>
    <dgm:pt modelId="{10FE018E-4982-4B30-9F21-0A52DD4C4922}" type="parTrans" cxnId="{A06BCBF8-2F7E-4DDF-898E-89DF40D299BB}">
      <dgm:prSet/>
      <dgm:spPr/>
      <dgm:t>
        <a:bodyPr/>
        <a:lstStyle/>
        <a:p>
          <a:endParaRPr lang="en-US"/>
        </a:p>
      </dgm:t>
    </dgm:pt>
    <dgm:pt modelId="{4308A98B-D336-4B63-95E6-0E0845D728B4}" type="sibTrans" cxnId="{A06BCBF8-2F7E-4DDF-898E-89DF40D299BB}">
      <dgm:prSet/>
      <dgm:spPr/>
      <dgm:t>
        <a:bodyPr/>
        <a:lstStyle/>
        <a:p>
          <a:endParaRPr lang="en-US"/>
        </a:p>
      </dgm:t>
    </dgm:pt>
    <dgm:pt modelId="{9BD3DAD1-2CDC-4AB8-879B-E3515D8F8EDC}">
      <dgm:prSet phldrT="[Text]"/>
      <dgm:spPr/>
      <dgm:t>
        <a:bodyPr/>
        <a:lstStyle/>
        <a:p>
          <a:r>
            <a:rPr lang="en-US" dirty="0" smtClean="0"/>
            <a:t>Communication</a:t>
          </a:r>
          <a:endParaRPr lang="en-US" dirty="0"/>
        </a:p>
      </dgm:t>
    </dgm:pt>
    <dgm:pt modelId="{FC5B7FA3-9964-4ED0-966F-077D8C8A97A4}" type="parTrans" cxnId="{D276D2A0-1957-4B97-A4A7-049ED4F573AC}">
      <dgm:prSet/>
      <dgm:spPr/>
      <dgm:t>
        <a:bodyPr/>
        <a:lstStyle/>
        <a:p>
          <a:endParaRPr lang="en-US"/>
        </a:p>
      </dgm:t>
    </dgm:pt>
    <dgm:pt modelId="{74590FA3-885C-4D58-BFC0-3200138F1AD3}" type="sibTrans" cxnId="{D276D2A0-1957-4B97-A4A7-049ED4F573AC}">
      <dgm:prSet/>
      <dgm:spPr/>
      <dgm:t>
        <a:bodyPr/>
        <a:lstStyle/>
        <a:p>
          <a:endParaRPr lang="en-US"/>
        </a:p>
      </dgm:t>
    </dgm:pt>
    <dgm:pt modelId="{EF287871-D6D8-41AF-BB28-E75DC15720BF}" type="pres">
      <dgm:prSet presAssocID="{8E8416E2-6995-416D-B889-D1CC443133EA}" presName="cycle" presStyleCnt="0">
        <dgm:presLayoutVars>
          <dgm:dir/>
          <dgm:resizeHandles val="exact"/>
        </dgm:presLayoutVars>
      </dgm:prSet>
      <dgm:spPr/>
    </dgm:pt>
    <dgm:pt modelId="{0C49B173-76EC-41E2-AFB6-DD99CD82EAD5}" type="pres">
      <dgm:prSet presAssocID="{76190601-67D3-439F-B9C1-CC85D95C5C54}" presName="node" presStyleLbl="node1" presStyleIdx="0" presStyleCnt="3" custRadScaleRad="107301">
        <dgm:presLayoutVars>
          <dgm:bulletEnabled val="1"/>
        </dgm:presLayoutVars>
      </dgm:prSet>
      <dgm:spPr/>
    </dgm:pt>
    <dgm:pt modelId="{4549A671-3D3B-4680-946A-C797F9ECAF36}" type="pres">
      <dgm:prSet presAssocID="{76190601-67D3-439F-B9C1-CC85D95C5C54}" presName="spNode" presStyleCnt="0"/>
      <dgm:spPr/>
    </dgm:pt>
    <dgm:pt modelId="{C3C442D8-5643-42EF-870D-8134BE352AC5}" type="pres">
      <dgm:prSet presAssocID="{7A9FCC0E-3280-4F73-8278-D4A4723BF6CF}" presName="sibTrans" presStyleLbl="sibTrans1D1" presStyleIdx="0" presStyleCnt="3"/>
      <dgm:spPr/>
    </dgm:pt>
    <dgm:pt modelId="{EFBDF71A-522F-47C5-83DB-66FDDCAAFDCE}" type="pres">
      <dgm:prSet presAssocID="{15CEBCAA-5086-4374-A5E8-BE608EBEAEB7}" presName="node" presStyleLbl="node1" presStyleIdx="1" presStyleCnt="3">
        <dgm:presLayoutVars>
          <dgm:bulletEnabled val="1"/>
        </dgm:presLayoutVars>
      </dgm:prSet>
      <dgm:spPr/>
      <dgm:t>
        <a:bodyPr/>
        <a:lstStyle/>
        <a:p>
          <a:endParaRPr lang="en-US"/>
        </a:p>
      </dgm:t>
    </dgm:pt>
    <dgm:pt modelId="{88A6DFAF-A05D-4217-8EB9-944EE7AD0084}" type="pres">
      <dgm:prSet presAssocID="{15CEBCAA-5086-4374-A5E8-BE608EBEAEB7}" presName="spNode" presStyleCnt="0"/>
      <dgm:spPr/>
    </dgm:pt>
    <dgm:pt modelId="{F9C17170-ABCB-4177-ADF3-BA4DD8D6A9D9}" type="pres">
      <dgm:prSet presAssocID="{4308A98B-D336-4B63-95E6-0E0845D728B4}" presName="sibTrans" presStyleLbl="sibTrans1D1" presStyleIdx="1" presStyleCnt="3"/>
      <dgm:spPr/>
    </dgm:pt>
    <dgm:pt modelId="{744FEABF-ADB4-4A6A-84ED-B55AB29DD655}" type="pres">
      <dgm:prSet presAssocID="{9BD3DAD1-2CDC-4AB8-879B-E3515D8F8EDC}" presName="node" presStyleLbl="node1" presStyleIdx="2" presStyleCnt="3" custRadScaleRad="102284" custRadScaleInc="-5368">
        <dgm:presLayoutVars>
          <dgm:bulletEnabled val="1"/>
        </dgm:presLayoutVars>
      </dgm:prSet>
      <dgm:spPr/>
    </dgm:pt>
    <dgm:pt modelId="{335FF3F6-F7A2-48EC-83E6-81596E50B19D}" type="pres">
      <dgm:prSet presAssocID="{9BD3DAD1-2CDC-4AB8-879B-E3515D8F8EDC}" presName="spNode" presStyleCnt="0"/>
      <dgm:spPr/>
    </dgm:pt>
    <dgm:pt modelId="{980010F7-E9D8-4D6F-80D1-0DD78EAE10EC}" type="pres">
      <dgm:prSet presAssocID="{74590FA3-885C-4D58-BFC0-3200138F1AD3}" presName="sibTrans" presStyleLbl="sibTrans1D1" presStyleIdx="2" presStyleCnt="3"/>
      <dgm:spPr/>
    </dgm:pt>
  </dgm:ptLst>
  <dgm:cxnLst>
    <dgm:cxn modelId="{D276D2A0-1957-4B97-A4A7-049ED4F573AC}" srcId="{8E8416E2-6995-416D-B889-D1CC443133EA}" destId="{9BD3DAD1-2CDC-4AB8-879B-E3515D8F8EDC}" srcOrd="2" destOrd="0" parTransId="{FC5B7FA3-9964-4ED0-966F-077D8C8A97A4}" sibTransId="{74590FA3-885C-4D58-BFC0-3200138F1AD3}"/>
    <dgm:cxn modelId="{CF5589E6-B2BE-4F29-AA8E-C49C14B98D7C}" type="presOf" srcId="{74590FA3-885C-4D58-BFC0-3200138F1AD3}" destId="{980010F7-E9D8-4D6F-80D1-0DD78EAE10EC}" srcOrd="0" destOrd="0" presId="urn:microsoft.com/office/officeart/2005/8/layout/cycle5"/>
    <dgm:cxn modelId="{55C4BD60-89BF-4419-9404-78E1571A9546}" type="presOf" srcId="{15CEBCAA-5086-4374-A5E8-BE608EBEAEB7}" destId="{EFBDF71A-522F-47C5-83DB-66FDDCAAFDCE}" srcOrd="0" destOrd="0" presId="urn:microsoft.com/office/officeart/2005/8/layout/cycle5"/>
    <dgm:cxn modelId="{C92541D9-EACC-4DAD-A27F-283591C25A4A}" type="presOf" srcId="{8E8416E2-6995-416D-B889-D1CC443133EA}" destId="{EF287871-D6D8-41AF-BB28-E75DC15720BF}" srcOrd="0" destOrd="0" presId="urn:microsoft.com/office/officeart/2005/8/layout/cycle5"/>
    <dgm:cxn modelId="{FED67DE9-BD3E-4BDE-B520-C6C50E5A8D66}" type="presOf" srcId="{76190601-67D3-439F-B9C1-CC85D95C5C54}" destId="{0C49B173-76EC-41E2-AFB6-DD99CD82EAD5}" srcOrd="0" destOrd="0" presId="urn:microsoft.com/office/officeart/2005/8/layout/cycle5"/>
    <dgm:cxn modelId="{D6CA8B72-6DF4-414F-BA43-09B0F2F5284A}" type="presOf" srcId="{9BD3DAD1-2CDC-4AB8-879B-E3515D8F8EDC}" destId="{744FEABF-ADB4-4A6A-84ED-B55AB29DD655}" srcOrd="0" destOrd="0" presId="urn:microsoft.com/office/officeart/2005/8/layout/cycle5"/>
    <dgm:cxn modelId="{A43C36AC-78DD-47F2-9F4E-8F369F9B1609}" type="presOf" srcId="{4308A98B-D336-4B63-95E6-0E0845D728B4}" destId="{F9C17170-ABCB-4177-ADF3-BA4DD8D6A9D9}" srcOrd="0" destOrd="0" presId="urn:microsoft.com/office/officeart/2005/8/layout/cycle5"/>
    <dgm:cxn modelId="{335E8D24-2F42-4E03-802E-32F29933A47E}" type="presOf" srcId="{7A9FCC0E-3280-4F73-8278-D4A4723BF6CF}" destId="{C3C442D8-5643-42EF-870D-8134BE352AC5}" srcOrd="0" destOrd="0" presId="urn:microsoft.com/office/officeart/2005/8/layout/cycle5"/>
    <dgm:cxn modelId="{34E7921B-BA90-4424-8422-DDC4A2668AD2}" srcId="{8E8416E2-6995-416D-B889-D1CC443133EA}" destId="{76190601-67D3-439F-B9C1-CC85D95C5C54}" srcOrd="0" destOrd="0" parTransId="{C67257DF-88B4-45E1-A9BC-64C73EC930F8}" sibTransId="{7A9FCC0E-3280-4F73-8278-D4A4723BF6CF}"/>
    <dgm:cxn modelId="{A06BCBF8-2F7E-4DDF-898E-89DF40D299BB}" srcId="{8E8416E2-6995-416D-B889-D1CC443133EA}" destId="{15CEBCAA-5086-4374-A5E8-BE608EBEAEB7}" srcOrd="1" destOrd="0" parTransId="{10FE018E-4982-4B30-9F21-0A52DD4C4922}" sibTransId="{4308A98B-D336-4B63-95E6-0E0845D728B4}"/>
    <dgm:cxn modelId="{CB34AA44-1F17-4D30-8173-ED22DF193F41}" type="presParOf" srcId="{EF287871-D6D8-41AF-BB28-E75DC15720BF}" destId="{0C49B173-76EC-41E2-AFB6-DD99CD82EAD5}" srcOrd="0" destOrd="0" presId="urn:microsoft.com/office/officeart/2005/8/layout/cycle5"/>
    <dgm:cxn modelId="{F1875BFA-B758-4F18-BC1F-FE4ED5F579BA}" type="presParOf" srcId="{EF287871-D6D8-41AF-BB28-E75DC15720BF}" destId="{4549A671-3D3B-4680-946A-C797F9ECAF36}" srcOrd="1" destOrd="0" presId="urn:microsoft.com/office/officeart/2005/8/layout/cycle5"/>
    <dgm:cxn modelId="{0EBDC0FD-AB70-4EA7-9B0A-782C0AEB128B}" type="presParOf" srcId="{EF287871-D6D8-41AF-BB28-E75DC15720BF}" destId="{C3C442D8-5643-42EF-870D-8134BE352AC5}" srcOrd="2" destOrd="0" presId="urn:microsoft.com/office/officeart/2005/8/layout/cycle5"/>
    <dgm:cxn modelId="{2FB411E4-FCD1-4933-BC5E-ECB98429B9C1}" type="presParOf" srcId="{EF287871-D6D8-41AF-BB28-E75DC15720BF}" destId="{EFBDF71A-522F-47C5-83DB-66FDDCAAFDCE}" srcOrd="3" destOrd="0" presId="urn:microsoft.com/office/officeart/2005/8/layout/cycle5"/>
    <dgm:cxn modelId="{8D780F1B-DB4E-4365-9734-98A535380544}" type="presParOf" srcId="{EF287871-D6D8-41AF-BB28-E75DC15720BF}" destId="{88A6DFAF-A05D-4217-8EB9-944EE7AD0084}" srcOrd="4" destOrd="0" presId="urn:microsoft.com/office/officeart/2005/8/layout/cycle5"/>
    <dgm:cxn modelId="{F0DF09CB-8E95-4462-A658-7891E4E36D97}" type="presParOf" srcId="{EF287871-D6D8-41AF-BB28-E75DC15720BF}" destId="{F9C17170-ABCB-4177-ADF3-BA4DD8D6A9D9}" srcOrd="5" destOrd="0" presId="urn:microsoft.com/office/officeart/2005/8/layout/cycle5"/>
    <dgm:cxn modelId="{37686ADC-49FA-4F2F-879C-51E9CB39C639}" type="presParOf" srcId="{EF287871-D6D8-41AF-BB28-E75DC15720BF}" destId="{744FEABF-ADB4-4A6A-84ED-B55AB29DD655}" srcOrd="6" destOrd="0" presId="urn:microsoft.com/office/officeart/2005/8/layout/cycle5"/>
    <dgm:cxn modelId="{E78BE066-C559-4335-B907-5A658DEDD43F}" type="presParOf" srcId="{EF287871-D6D8-41AF-BB28-E75DC15720BF}" destId="{335FF3F6-F7A2-48EC-83E6-81596E50B19D}" srcOrd="7" destOrd="0" presId="urn:microsoft.com/office/officeart/2005/8/layout/cycle5"/>
    <dgm:cxn modelId="{F5080B05-B59F-4323-A40E-2DF137F25D12}" type="presParOf" srcId="{EF287871-D6D8-41AF-BB28-E75DC15720BF}" destId="{980010F7-E9D8-4D6F-80D1-0DD78EAE10EC}" srcOrd="8"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05E8C9-D5D4-4605-AFA5-19BCE3BD1FAE}"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DD7EC2D8-206C-4237-8EB5-6097E9565892}">
      <dgm:prSet phldrT="[Text]"/>
      <dgm:spPr/>
      <dgm:t>
        <a:bodyPr/>
        <a:lstStyle/>
        <a:p>
          <a:r>
            <a:rPr lang="en-GB" dirty="0" smtClean="0"/>
            <a:t>Stage 1: Ad hoc</a:t>
          </a:r>
          <a:endParaRPr lang="en-US" dirty="0"/>
        </a:p>
      </dgm:t>
    </dgm:pt>
    <dgm:pt modelId="{4B6F4BC8-846C-462D-A908-D3E3DDD8AE77}" type="parTrans" cxnId="{DE14908F-699B-42A1-B4A3-67326D3CA111}">
      <dgm:prSet/>
      <dgm:spPr/>
      <dgm:t>
        <a:bodyPr/>
        <a:lstStyle/>
        <a:p>
          <a:endParaRPr lang="en-US"/>
        </a:p>
      </dgm:t>
    </dgm:pt>
    <dgm:pt modelId="{13F9EE4E-7CFD-4C42-B03E-239A817D15F7}" type="sibTrans" cxnId="{DE14908F-699B-42A1-B4A3-67326D3CA111}">
      <dgm:prSet/>
      <dgm:spPr/>
      <dgm:t>
        <a:bodyPr/>
        <a:lstStyle/>
        <a:p>
          <a:endParaRPr lang="en-US"/>
        </a:p>
      </dgm:t>
    </dgm:pt>
    <dgm:pt modelId="{E27CFB58-704C-40E9-9A61-8B81A5147CF9}">
      <dgm:prSet phldrT="[Text]"/>
      <dgm:spPr/>
      <dgm:t>
        <a:bodyPr/>
        <a:lstStyle/>
        <a:p>
          <a:r>
            <a:rPr lang="en-GB" dirty="0" smtClean="0"/>
            <a:t>Stage 2: </a:t>
          </a:r>
          <a:r>
            <a:rPr lang="en-GB" dirty="0" smtClean="0">
              <a:solidFill>
                <a:srgbClr val="FF0000"/>
              </a:solidFill>
            </a:rPr>
            <a:t>Fragmented</a:t>
          </a:r>
          <a:endParaRPr lang="en-US" dirty="0">
            <a:solidFill>
              <a:srgbClr val="FF0000"/>
            </a:solidFill>
          </a:endParaRPr>
        </a:p>
      </dgm:t>
    </dgm:pt>
    <dgm:pt modelId="{D0EA1FBE-86F8-4A15-86B1-55C5297EE58E}" type="parTrans" cxnId="{16D01D5B-7E7F-4223-8B97-9FC1CD202174}">
      <dgm:prSet/>
      <dgm:spPr/>
      <dgm:t>
        <a:bodyPr/>
        <a:lstStyle/>
        <a:p>
          <a:endParaRPr lang="en-US"/>
        </a:p>
      </dgm:t>
    </dgm:pt>
    <dgm:pt modelId="{A524E0F6-DB68-4958-85D3-72F0D9D2BAC0}" type="sibTrans" cxnId="{16D01D5B-7E7F-4223-8B97-9FC1CD202174}">
      <dgm:prSet/>
      <dgm:spPr/>
      <dgm:t>
        <a:bodyPr/>
        <a:lstStyle/>
        <a:p>
          <a:endParaRPr lang="en-US"/>
        </a:p>
      </dgm:t>
    </dgm:pt>
    <dgm:pt modelId="{10F58FD9-F906-44C3-B1DC-3D935646F124}">
      <dgm:prSet phldrT="[Text]"/>
      <dgm:spPr/>
      <dgm:t>
        <a:bodyPr/>
        <a:lstStyle/>
        <a:p>
          <a:r>
            <a:rPr lang="en-GB" dirty="0" smtClean="0"/>
            <a:t>Stage 3: </a:t>
          </a:r>
          <a:r>
            <a:rPr lang="en-GB" dirty="0" smtClean="0">
              <a:solidFill>
                <a:schemeClr val="tx2">
                  <a:lumMod val="50000"/>
                </a:schemeClr>
              </a:solidFill>
            </a:rPr>
            <a:t>Consistent</a:t>
          </a:r>
          <a:endParaRPr lang="en-US" dirty="0">
            <a:solidFill>
              <a:schemeClr val="tx2">
                <a:lumMod val="50000"/>
              </a:schemeClr>
            </a:solidFill>
          </a:endParaRPr>
        </a:p>
      </dgm:t>
    </dgm:pt>
    <dgm:pt modelId="{667A4824-4AD8-4B4A-A185-3C31C358460C}" type="parTrans" cxnId="{0A19C971-825D-4456-9502-ACEFC0C5CAFA}">
      <dgm:prSet/>
      <dgm:spPr/>
      <dgm:t>
        <a:bodyPr/>
        <a:lstStyle/>
        <a:p>
          <a:endParaRPr lang="en-US"/>
        </a:p>
      </dgm:t>
    </dgm:pt>
    <dgm:pt modelId="{CF0F07E4-F8F8-4C88-9EAD-417C7106A13E}" type="sibTrans" cxnId="{0A19C971-825D-4456-9502-ACEFC0C5CAFA}">
      <dgm:prSet/>
      <dgm:spPr/>
      <dgm:t>
        <a:bodyPr/>
        <a:lstStyle/>
        <a:p>
          <a:endParaRPr lang="en-US"/>
        </a:p>
      </dgm:t>
    </dgm:pt>
    <dgm:pt modelId="{7B0B475D-FBE3-473F-9061-8B4EC857579B}">
      <dgm:prSet phldrT="[Text]"/>
      <dgm:spPr/>
      <dgm:t>
        <a:bodyPr/>
        <a:lstStyle/>
        <a:p>
          <a:r>
            <a:rPr lang="en-GB" dirty="0" smtClean="0"/>
            <a:t>Stage 4: </a:t>
          </a:r>
          <a:r>
            <a:rPr lang="en-GB" dirty="0" smtClean="0">
              <a:solidFill>
                <a:srgbClr val="FFFF00"/>
              </a:solidFill>
            </a:rPr>
            <a:t>Best Practices</a:t>
          </a:r>
          <a:endParaRPr lang="en-US" dirty="0">
            <a:solidFill>
              <a:srgbClr val="FFFF00"/>
            </a:solidFill>
          </a:endParaRPr>
        </a:p>
      </dgm:t>
    </dgm:pt>
    <dgm:pt modelId="{8B53141A-074D-43ED-B321-92EC94089893}" type="parTrans" cxnId="{6B96AF67-F428-45D9-8E29-4CE5819061CF}">
      <dgm:prSet/>
      <dgm:spPr/>
      <dgm:t>
        <a:bodyPr/>
        <a:lstStyle/>
        <a:p>
          <a:endParaRPr lang="en-US"/>
        </a:p>
      </dgm:t>
    </dgm:pt>
    <dgm:pt modelId="{C55BDAFF-219A-4239-A486-56AB565B0487}" type="sibTrans" cxnId="{6B96AF67-F428-45D9-8E29-4CE5819061CF}">
      <dgm:prSet/>
      <dgm:spPr/>
      <dgm:t>
        <a:bodyPr/>
        <a:lstStyle/>
        <a:p>
          <a:endParaRPr lang="en-US"/>
        </a:p>
      </dgm:t>
    </dgm:pt>
    <dgm:pt modelId="{1A8243FC-ADEB-4D8E-99F8-B48ADDC346AD}" type="pres">
      <dgm:prSet presAssocID="{9005E8C9-D5D4-4605-AFA5-19BCE3BD1FAE}" presName="matrix" presStyleCnt="0">
        <dgm:presLayoutVars>
          <dgm:chMax val="1"/>
          <dgm:dir/>
          <dgm:resizeHandles val="exact"/>
        </dgm:presLayoutVars>
      </dgm:prSet>
      <dgm:spPr/>
    </dgm:pt>
    <dgm:pt modelId="{7CCE2A02-D56A-465A-9EC8-C03C4DABCD0A}" type="pres">
      <dgm:prSet presAssocID="{9005E8C9-D5D4-4605-AFA5-19BCE3BD1FAE}" presName="diamond" presStyleLbl="bgShp" presStyleIdx="0" presStyleCnt="1"/>
      <dgm:spPr/>
    </dgm:pt>
    <dgm:pt modelId="{E9424AB4-9C54-4483-A749-8EC3B9434FA0}" type="pres">
      <dgm:prSet presAssocID="{9005E8C9-D5D4-4605-AFA5-19BCE3BD1FAE}" presName="quad1" presStyleLbl="node1" presStyleIdx="0" presStyleCnt="4">
        <dgm:presLayoutVars>
          <dgm:chMax val="0"/>
          <dgm:chPref val="0"/>
          <dgm:bulletEnabled val="1"/>
        </dgm:presLayoutVars>
      </dgm:prSet>
      <dgm:spPr/>
      <dgm:t>
        <a:bodyPr/>
        <a:lstStyle/>
        <a:p>
          <a:endParaRPr lang="en-US"/>
        </a:p>
      </dgm:t>
    </dgm:pt>
    <dgm:pt modelId="{F98A3942-807A-4B84-BA4A-FFB2A70EFADE}" type="pres">
      <dgm:prSet presAssocID="{9005E8C9-D5D4-4605-AFA5-19BCE3BD1FAE}" presName="quad2" presStyleLbl="node1" presStyleIdx="1" presStyleCnt="4">
        <dgm:presLayoutVars>
          <dgm:chMax val="0"/>
          <dgm:chPref val="0"/>
          <dgm:bulletEnabled val="1"/>
        </dgm:presLayoutVars>
      </dgm:prSet>
      <dgm:spPr/>
      <dgm:t>
        <a:bodyPr/>
        <a:lstStyle/>
        <a:p>
          <a:endParaRPr lang="en-US"/>
        </a:p>
      </dgm:t>
    </dgm:pt>
    <dgm:pt modelId="{0F728DBF-3F71-4E72-BF10-A1B2802004FC}" type="pres">
      <dgm:prSet presAssocID="{9005E8C9-D5D4-4605-AFA5-19BCE3BD1FAE}" presName="quad3" presStyleLbl="node1" presStyleIdx="2" presStyleCnt="4">
        <dgm:presLayoutVars>
          <dgm:chMax val="0"/>
          <dgm:chPref val="0"/>
          <dgm:bulletEnabled val="1"/>
        </dgm:presLayoutVars>
      </dgm:prSet>
      <dgm:spPr/>
      <dgm:t>
        <a:bodyPr/>
        <a:lstStyle/>
        <a:p>
          <a:endParaRPr lang="en-US"/>
        </a:p>
      </dgm:t>
    </dgm:pt>
    <dgm:pt modelId="{FAE9C97F-11E8-45B9-A655-8C817A03FB0E}" type="pres">
      <dgm:prSet presAssocID="{9005E8C9-D5D4-4605-AFA5-19BCE3BD1FAE}" presName="quad4" presStyleLbl="node1" presStyleIdx="3" presStyleCnt="4">
        <dgm:presLayoutVars>
          <dgm:chMax val="0"/>
          <dgm:chPref val="0"/>
          <dgm:bulletEnabled val="1"/>
        </dgm:presLayoutVars>
      </dgm:prSet>
      <dgm:spPr/>
      <dgm:t>
        <a:bodyPr/>
        <a:lstStyle/>
        <a:p>
          <a:endParaRPr lang="en-US"/>
        </a:p>
      </dgm:t>
    </dgm:pt>
  </dgm:ptLst>
  <dgm:cxnLst>
    <dgm:cxn modelId="{16D01D5B-7E7F-4223-8B97-9FC1CD202174}" srcId="{9005E8C9-D5D4-4605-AFA5-19BCE3BD1FAE}" destId="{E27CFB58-704C-40E9-9A61-8B81A5147CF9}" srcOrd="1" destOrd="0" parTransId="{D0EA1FBE-86F8-4A15-86B1-55C5297EE58E}" sibTransId="{A524E0F6-DB68-4958-85D3-72F0D9D2BAC0}"/>
    <dgm:cxn modelId="{DE14908F-699B-42A1-B4A3-67326D3CA111}" srcId="{9005E8C9-D5D4-4605-AFA5-19BCE3BD1FAE}" destId="{DD7EC2D8-206C-4237-8EB5-6097E9565892}" srcOrd="0" destOrd="0" parTransId="{4B6F4BC8-846C-462D-A908-D3E3DDD8AE77}" sibTransId="{13F9EE4E-7CFD-4C42-B03E-239A817D15F7}"/>
    <dgm:cxn modelId="{62FE6191-0671-4F1F-B46F-2FBA9AA78350}" type="presOf" srcId="{E27CFB58-704C-40E9-9A61-8B81A5147CF9}" destId="{F98A3942-807A-4B84-BA4A-FFB2A70EFADE}" srcOrd="0" destOrd="0" presId="urn:microsoft.com/office/officeart/2005/8/layout/matrix3"/>
    <dgm:cxn modelId="{6B96AF67-F428-45D9-8E29-4CE5819061CF}" srcId="{9005E8C9-D5D4-4605-AFA5-19BCE3BD1FAE}" destId="{7B0B475D-FBE3-473F-9061-8B4EC857579B}" srcOrd="3" destOrd="0" parTransId="{8B53141A-074D-43ED-B321-92EC94089893}" sibTransId="{C55BDAFF-219A-4239-A486-56AB565B0487}"/>
    <dgm:cxn modelId="{5B6F78F0-2A1C-4A9A-A6FA-8FA1188E4400}" type="presOf" srcId="{9005E8C9-D5D4-4605-AFA5-19BCE3BD1FAE}" destId="{1A8243FC-ADEB-4D8E-99F8-B48ADDC346AD}" srcOrd="0" destOrd="0" presId="urn:microsoft.com/office/officeart/2005/8/layout/matrix3"/>
    <dgm:cxn modelId="{EAE52645-491D-4E97-A6F5-D550DFE1FFD9}" type="presOf" srcId="{7B0B475D-FBE3-473F-9061-8B4EC857579B}" destId="{FAE9C97F-11E8-45B9-A655-8C817A03FB0E}" srcOrd="0" destOrd="0" presId="urn:microsoft.com/office/officeart/2005/8/layout/matrix3"/>
    <dgm:cxn modelId="{A316773F-71AA-4832-B46C-C152DB0C0187}" type="presOf" srcId="{10F58FD9-F906-44C3-B1DC-3D935646F124}" destId="{0F728DBF-3F71-4E72-BF10-A1B2802004FC}" srcOrd="0" destOrd="0" presId="urn:microsoft.com/office/officeart/2005/8/layout/matrix3"/>
    <dgm:cxn modelId="{0A19C971-825D-4456-9502-ACEFC0C5CAFA}" srcId="{9005E8C9-D5D4-4605-AFA5-19BCE3BD1FAE}" destId="{10F58FD9-F906-44C3-B1DC-3D935646F124}" srcOrd="2" destOrd="0" parTransId="{667A4824-4AD8-4B4A-A185-3C31C358460C}" sibTransId="{CF0F07E4-F8F8-4C88-9EAD-417C7106A13E}"/>
    <dgm:cxn modelId="{404B633A-1268-4BC1-81D5-259B6AA10F08}" type="presOf" srcId="{DD7EC2D8-206C-4237-8EB5-6097E9565892}" destId="{E9424AB4-9C54-4483-A749-8EC3B9434FA0}" srcOrd="0" destOrd="0" presId="urn:microsoft.com/office/officeart/2005/8/layout/matrix3"/>
    <dgm:cxn modelId="{5C016FEA-BAF6-4AD4-BAC9-D6B84E2BF81A}" type="presParOf" srcId="{1A8243FC-ADEB-4D8E-99F8-B48ADDC346AD}" destId="{7CCE2A02-D56A-465A-9EC8-C03C4DABCD0A}" srcOrd="0" destOrd="0" presId="urn:microsoft.com/office/officeart/2005/8/layout/matrix3"/>
    <dgm:cxn modelId="{90363C97-EA7D-4F61-B457-C5B8DB2FFEF8}" type="presParOf" srcId="{1A8243FC-ADEB-4D8E-99F8-B48ADDC346AD}" destId="{E9424AB4-9C54-4483-A749-8EC3B9434FA0}" srcOrd="1" destOrd="0" presId="urn:microsoft.com/office/officeart/2005/8/layout/matrix3"/>
    <dgm:cxn modelId="{21308923-50C9-402C-A76D-E95BAC47F741}" type="presParOf" srcId="{1A8243FC-ADEB-4D8E-99F8-B48ADDC346AD}" destId="{F98A3942-807A-4B84-BA4A-FFB2A70EFADE}" srcOrd="2" destOrd="0" presId="urn:microsoft.com/office/officeart/2005/8/layout/matrix3"/>
    <dgm:cxn modelId="{88385415-E376-4CA5-BAFA-4025AA6B99B0}" type="presParOf" srcId="{1A8243FC-ADEB-4D8E-99F8-B48ADDC346AD}" destId="{0F728DBF-3F71-4E72-BF10-A1B2802004FC}" srcOrd="3" destOrd="0" presId="urn:microsoft.com/office/officeart/2005/8/layout/matrix3"/>
    <dgm:cxn modelId="{0A6E5A3C-A3AB-4F7A-9BEE-0FADBE5E4B9A}" type="presParOf" srcId="{1A8243FC-ADEB-4D8E-99F8-B48ADDC346AD}" destId="{FAE9C97F-11E8-45B9-A655-8C817A03FB0E}"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9B173-76EC-41E2-AFB6-DD99CD82EAD5}">
      <dsp:nvSpPr>
        <dsp:cNvPr id="0" name=""/>
        <dsp:cNvSpPr/>
      </dsp:nvSpPr>
      <dsp:spPr>
        <a:xfrm>
          <a:off x="2093546" y="0"/>
          <a:ext cx="1223106" cy="7950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Structure</a:t>
          </a:r>
          <a:endParaRPr lang="en-US" sz="1100" kern="1200" dirty="0"/>
        </a:p>
      </dsp:txBody>
      <dsp:txXfrm>
        <a:off x="2132356" y="38810"/>
        <a:ext cx="1145486" cy="717399"/>
      </dsp:txXfrm>
    </dsp:sp>
    <dsp:sp modelId="{C3C442D8-5643-42EF-870D-8134BE352AC5}">
      <dsp:nvSpPr>
        <dsp:cNvPr id="0" name=""/>
        <dsp:cNvSpPr/>
      </dsp:nvSpPr>
      <dsp:spPr>
        <a:xfrm>
          <a:off x="1645111" y="397361"/>
          <a:ext cx="2120319" cy="2120319"/>
        </a:xfrm>
        <a:custGeom>
          <a:avLst/>
          <a:gdLst/>
          <a:ahLst/>
          <a:cxnLst/>
          <a:rect l="0" t="0" r="0" b="0"/>
          <a:pathLst>
            <a:path>
              <a:moveTo>
                <a:pt x="1835870" y="337518"/>
              </a:moveTo>
              <a:arcTo wR="1060159" hR="1060159" stAng="19021709" swAng="2305076"/>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FBDF71A-522F-47C5-83DB-66FDDCAAFDCE}">
      <dsp:nvSpPr>
        <dsp:cNvPr id="0" name=""/>
        <dsp:cNvSpPr/>
      </dsp:nvSpPr>
      <dsp:spPr>
        <a:xfrm>
          <a:off x="3011671" y="1591438"/>
          <a:ext cx="1223106" cy="7950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Process</a:t>
          </a:r>
          <a:endParaRPr lang="en-US" sz="1100" kern="1200" dirty="0"/>
        </a:p>
      </dsp:txBody>
      <dsp:txXfrm>
        <a:off x="3050481" y="1630248"/>
        <a:ext cx="1145486" cy="717399"/>
      </dsp:txXfrm>
    </dsp:sp>
    <dsp:sp modelId="{F9C17170-ABCB-4177-ADF3-BA4DD8D6A9D9}">
      <dsp:nvSpPr>
        <dsp:cNvPr id="0" name=""/>
        <dsp:cNvSpPr/>
      </dsp:nvSpPr>
      <dsp:spPr>
        <a:xfrm>
          <a:off x="1619379" y="413321"/>
          <a:ext cx="2120319" cy="2120319"/>
        </a:xfrm>
        <a:custGeom>
          <a:avLst/>
          <a:gdLst/>
          <a:ahLst/>
          <a:cxnLst/>
          <a:rect l="0" t="0" r="0" b="0"/>
          <a:pathLst>
            <a:path>
              <a:moveTo>
                <a:pt x="1420151" y="2057327"/>
              </a:moveTo>
              <a:arcTo wR="1060159" hR="1060159" stAng="4208980" swAng="205614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44FEABF-ADB4-4A6A-84ED-B55AB29DD655}">
      <dsp:nvSpPr>
        <dsp:cNvPr id="0" name=""/>
        <dsp:cNvSpPr/>
      </dsp:nvSpPr>
      <dsp:spPr>
        <a:xfrm>
          <a:off x="1175424" y="1638349"/>
          <a:ext cx="1223106" cy="7950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Communication</a:t>
          </a:r>
          <a:endParaRPr lang="en-US" sz="1100" kern="1200" dirty="0"/>
        </a:p>
      </dsp:txBody>
      <dsp:txXfrm>
        <a:off x="1214234" y="1677159"/>
        <a:ext cx="1145486" cy="717399"/>
      </dsp:txXfrm>
    </dsp:sp>
    <dsp:sp modelId="{980010F7-E9D8-4D6F-80D1-0DD78EAE10EC}">
      <dsp:nvSpPr>
        <dsp:cNvPr id="0" name=""/>
        <dsp:cNvSpPr/>
      </dsp:nvSpPr>
      <dsp:spPr>
        <a:xfrm>
          <a:off x="1622663" y="412551"/>
          <a:ext cx="2120319" cy="2120319"/>
        </a:xfrm>
        <a:custGeom>
          <a:avLst/>
          <a:gdLst/>
          <a:ahLst/>
          <a:cxnLst/>
          <a:rect l="0" t="0" r="0" b="0"/>
          <a:pathLst>
            <a:path>
              <a:moveTo>
                <a:pt x="1825" y="997979"/>
              </a:moveTo>
              <a:arcTo wR="1060159" hR="1060159" stAng="11001746" swAng="243108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E2A02-D56A-465A-9EC8-C03C4DABCD0A}">
      <dsp:nvSpPr>
        <dsp:cNvPr id="0" name=""/>
        <dsp:cNvSpPr/>
      </dsp:nvSpPr>
      <dsp:spPr>
        <a:xfrm>
          <a:off x="1920081" y="0"/>
          <a:ext cx="4389437" cy="4389437"/>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24AB4-9C54-4483-A749-8EC3B9434FA0}">
      <dsp:nvSpPr>
        <dsp:cNvPr id="0" name=""/>
        <dsp:cNvSpPr/>
      </dsp:nvSpPr>
      <dsp:spPr>
        <a:xfrm>
          <a:off x="2337078" y="416996"/>
          <a:ext cx="1711880" cy="1711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t>Stage 1: Ad hoc</a:t>
          </a:r>
          <a:endParaRPr lang="en-US" sz="2100" kern="1200" dirty="0"/>
        </a:p>
      </dsp:txBody>
      <dsp:txXfrm>
        <a:off x="2420645" y="500563"/>
        <a:ext cx="1544746" cy="1544746"/>
      </dsp:txXfrm>
    </dsp:sp>
    <dsp:sp modelId="{F98A3942-807A-4B84-BA4A-FFB2A70EFADE}">
      <dsp:nvSpPr>
        <dsp:cNvPr id="0" name=""/>
        <dsp:cNvSpPr/>
      </dsp:nvSpPr>
      <dsp:spPr>
        <a:xfrm>
          <a:off x="4180641" y="416996"/>
          <a:ext cx="1711880" cy="1711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t>Stage 2: </a:t>
          </a:r>
          <a:r>
            <a:rPr lang="en-GB" sz="2100" kern="1200" dirty="0" smtClean="0">
              <a:solidFill>
                <a:srgbClr val="FF0000"/>
              </a:solidFill>
            </a:rPr>
            <a:t>Fragmented</a:t>
          </a:r>
          <a:endParaRPr lang="en-US" sz="2100" kern="1200" dirty="0">
            <a:solidFill>
              <a:srgbClr val="FF0000"/>
            </a:solidFill>
          </a:endParaRPr>
        </a:p>
      </dsp:txBody>
      <dsp:txXfrm>
        <a:off x="4264208" y="500563"/>
        <a:ext cx="1544746" cy="1544746"/>
      </dsp:txXfrm>
    </dsp:sp>
    <dsp:sp modelId="{0F728DBF-3F71-4E72-BF10-A1B2802004FC}">
      <dsp:nvSpPr>
        <dsp:cNvPr id="0" name=""/>
        <dsp:cNvSpPr/>
      </dsp:nvSpPr>
      <dsp:spPr>
        <a:xfrm>
          <a:off x="2337078" y="2260560"/>
          <a:ext cx="1711880" cy="1711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t>Stage 3: </a:t>
          </a:r>
          <a:r>
            <a:rPr lang="en-GB" sz="2100" kern="1200" dirty="0" smtClean="0">
              <a:solidFill>
                <a:schemeClr val="tx2">
                  <a:lumMod val="50000"/>
                </a:schemeClr>
              </a:solidFill>
            </a:rPr>
            <a:t>Consistent</a:t>
          </a:r>
          <a:endParaRPr lang="en-US" sz="2100" kern="1200" dirty="0">
            <a:solidFill>
              <a:schemeClr val="tx2">
                <a:lumMod val="50000"/>
              </a:schemeClr>
            </a:solidFill>
          </a:endParaRPr>
        </a:p>
      </dsp:txBody>
      <dsp:txXfrm>
        <a:off x="2420645" y="2344127"/>
        <a:ext cx="1544746" cy="1544746"/>
      </dsp:txXfrm>
    </dsp:sp>
    <dsp:sp modelId="{FAE9C97F-11E8-45B9-A655-8C817A03FB0E}">
      <dsp:nvSpPr>
        <dsp:cNvPr id="0" name=""/>
        <dsp:cNvSpPr/>
      </dsp:nvSpPr>
      <dsp:spPr>
        <a:xfrm>
          <a:off x="4180641" y="2260560"/>
          <a:ext cx="1711880" cy="1711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GB" sz="2100" kern="1200" dirty="0" smtClean="0"/>
            <a:t>Stage 4: </a:t>
          </a:r>
          <a:r>
            <a:rPr lang="en-GB" sz="2100" kern="1200" dirty="0" smtClean="0">
              <a:solidFill>
                <a:srgbClr val="FFFF00"/>
              </a:solidFill>
            </a:rPr>
            <a:t>Best Practices</a:t>
          </a:r>
          <a:endParaRPr lang="en-US" sz="2100" kern="1200" dirty="0">
            <a:solidFill>
              <a:srgbClr val="FFFF00"/>
            </a:solidFill>
          </a:endParaRPr>
        </a:p>
      </dsp:txBody>
      <dsp:txXfrm>
        <a:off x="4264208" y="2344127"/>
        <a:ext cx="1544746" cy="1544746"/>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221A8-E518-4621-8964-644214094BB8}" type="datetimeFigureOut">
              <a:rPr lang="en-GB" smtClean="0"/>
              <a:t>16/02/2019</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FD1241-33EE-4575-87FF-EA48AF9F23DC}" type="slidenum">
              <a:rPr lang="en-GB" smtClean="0"/>
              <a:t>‹#›</a:t>
            </a:fld>
            <a:endParaRPr lang="en-GB" dirty="0"/>
          </a:p>
        </p:txBody>
      </p:sp>
    </p:spTree>
    <p:extLst>
      <p:ext uri="{BB962C8B-B14F-4D97-AF65-F5344CB8AC3E}">
        <p14:creationId xmlns:p14="http://schemas.microsoft.com/office/powerpoint/2010/main" val="2484834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DCFD1241-33EE-4575-87FF-EA48AF9F23DC}" type="slidenum">
              <a:rPr lang="en-GB" smtClean="0"/>
              <a:t>1</a:t>
            </a:fld>
            <a:endParaRPr lang="en-GB" dirty="0"/>
          </a:p>
        </p:txBody>
      </p:sp>
    </p:spTree>
    <p:extLst>
      <p:ext uri="{BB962C8B-B14F-4D97-AF65-F5344CB8AC3E}">
        <p14:creationId xmlns:p14="http://schemas.microsoft.com/office/powerpoint/2010/main" val="245483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IT governance is the process by which decisions are made around IT investments. </a:t>
            </a:r>
            <a:r>
              <a:rPr lang="en-GB" sz="1200" dirty="0" smtClean="0"/>
              <a:t>The process involves the rationale through which </a:t>
            </a:r>
            <a:r>
              <a:rPr lang="en-GB" sz="1200" b="0" i="0" kern="1200" dirty="0" smtClean="0">
                <a:solidFill>
                  <a:schemeClr val="tx1"/>
                </a:solidFill>
                <a:effectLst/>
                <a:latin typeface="+mn-lt"/>
                <a:ea typeface="+mn-ea"/>
                <a:cs typeface="+mn-cs"/>
              </a:rPr>
              <a:t>decisions are made, who makes the decisions, who is held accountable, and how the results of decisions are measured and monitored are all parts of IT governance </a:t>
            </a:r>
            <a:r>
              <a:rPr lang="en-GB" sz="1200" dirty="0" smtClean="0"/>
              <a:t>(Weill &amp; Ross, 2004). </a:t>
            </a:r>
            <a:r>
              <a:rPr lang="en-GB" sz="1200" b="0" i="0" kern="1200" dirty="0" smtClean="0">
                <a:solidFill>
                  <a:schemeClr val="tx1"/>
                </a:solidFill>
                <a:effectLst/>
                <a:latin typeface="+mn-lt"/>
                <a:ea typeface="+mn-ea"/>
                <a:cs typeface="+mn-cs"/>
              </a:rPr>
              <a:t> Based on this definition, everyone has some form of IT governance. Unfortunately for many firms, the governance process is ad hoc and informal. There is no consistency across the enterprise, accountability is weak, if present at all ,</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and there are no formal mechanisms to measure and monitor the outcomes of the decisions.</a:t>
            </a:r>
            <a:r>
              <a:rPr lang="en-GB" dirty="0" smtClean="0"/>
              <a:t/>
            </a:r>
            <a:br>
              <a:rPr lang="en-GB" dirty="0" smtClean="0"/>
            </a:br>
            <a:endParaRPr lang="en-GB" dirty="0" smtClean="0"/>
          </a:p>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2</a:t>
            </a:fld>
            <a:endParaRPr lang="en-GB" dirty="0"/>
          </a:p>
        </p:txBody>
      </p:sp>
    </p:spTree>
    <p:extLst>
      <p:ext uri="{BB962C8B-B14F-4D97-AF65-F5344CB8AC3E}">
        <p14:creationId xmlns:p14="http://schemas.microsoft.com/office/powerpoint/2010/main" val="2055893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IT</a:t>
            </a:r>
            <a:r>
              <a:rPr lang="en-GB" sz="1200" b="0" i="0" kern="1200" baseline="0" dirty="0" smtClean="0">
                <a:solidFill>
                  <a:schemeClr val="tx1"/>
                </a:solidFill>
                <a:effectLst/>
                <a:latin typeface="+mn-lt"/>
                <a:ea typeface="+mn-ea"/>
                <a:cs typeface="+mn-cs"/>
              </a:rPr>
              <a:t> governance aids in ensuring that a firm is in c</a:t>
            </a:r>
            <a:r>
              <a:rPr lang="en-GB" sz="1200" b="0" i="0" kern="1200" dirty="0" smtClean="0">
                <a:solidFill>
                  <a:schemeClr val="tx1"/>
                </a:solidFill>
                <a:effectLst/>
                <a:latin typeface="+mn-lt"/>
                <a:ea typeface="+mn-ea"/>
                <a:cs typeface="+mn-cs"/>
              </a:rPr>
              <a:t>ompliance with regulations and make the firm have competitive advantage in the market. In addition,</a:t>
            </a:r>
            <a:r>
              <a:rPr lang="en-GB" sz="1200" b="0" i="0" kern="1200" baseline="0" dirty="0" smtClean="0">
                <a:solidFill>
                  <a:schemeClr val="tx1"/>
                </a:solidFill>
                <a:effectLst/>
                <a:latin typeface="+mn-lt"/>
                <a:ea typeface="+mn-ea"/>
                <a:cs typeface="+mn-cs"/>
              </a:rPr>
              <a:t> IT governance s</a:t>
            </a:r>
            <a:r>
              <a:rPr lang="en-GB" sz="1200" b="0" i="0" kern="1200" dirty="0" smtClean="0">
                <a:solidFill>
                  <a:schemeClr val="tx1"/>
                </a:solidFill>
                <a:effectLst/>
                <a:latin typeface="+mn-lt"/>
                <a:ea typeface="+mn-ea"/>
                <a:cs typeface="+mn-cs"/>
              </a:rPr>
              <a:t>upport of enterprise goals</a:t>
            </a:r>
            <a:r>
              <a:rPr lang="en-GB" sz="1200" b="0" i="0" kern="1200" baseline="0" dirty="0" smtClean="0">
                <a:solidFill>
                  <a:schemeClr val="tx1"/>
                </a:solidFill>
                <a:effectLst/>
                <a:latin typeface="+mn-lt"/>
                <a:ea typeface="+mn-ea"/>
                <a:cs typeface="+mn-cs"/>
              </a:rPr>
              <a:t> and aids in business g</a:t>
            </a:r>
            <a:r>
              <a:rPr lang="en-GB" sz="1200" b="0" i="0" kern="1200" dirty="0" smtClean="0">
                <a:solidFill>
                  <a:schemeClr val="tx1"/>
                </a:solidFill>
                <a:effectLst/>
                <a:latin typeface="+mn-lt"/>
                <a:ea typeface="+mn-ea"/>
                <a:cs typeface="+mn-cs"/>
              </a:rPr>
              <a:t>rowth and innovation. Lastly, it</a:t>
            </a:r>
            <a:r>
              <a:rPr lang="en-GB" sz="1200" b="0" i="0" kern="1200" baseline="0" dirty="0" smtClean="0">
                <a:solidFill>
                  <a:schemeClr val="tx1"/>
                </a:solidFill>
                <a:effectLst/>
                <a:latin typeface="+mn-lt"/>
                <a:ea typeface="+mn-ea"/>
                <a:cs typeface="+mn-cs"/>
              </a:rPr>
              <a:t> helps in i</a:t>
            </a:r>
            <a:r>
              <a:rPr lang="en-GB" sz="1200" b="0" i="0" kern="1200" dirty="0" smtClean="0">
                <a:solidFill>
                  <a:schemeClr val="tx1"/>
                </a:solidFill>
                <a:effectLst/>
                <a:latin typeface="+mn-lt"/>
                <a:ea typeface="+mn-ea"/>
                <a:cs typeface="+mn-cs"/>
              </a:rPr>
              <a:t>ncreasing in intangible assets</a:t>
            </a:r>
            <a:r>
              <a:rPr lang="en-GB" sz="1200" b="0" i="0" kern="1200" baseline="0" dirty="0" smtClean="0">
                <a:solidFill>
                  <a:schemeClr val="tx1"/>
                </a:solidFill>
                <a:effectLst/>
                <a:latin typeface="+mn-lt"/>
                <a:ea typeface="+mn-ea"/>
                <a:cs typeface="+mn-cs"/>
              </a:rPr>
              <a:t> and in r</a:t>
            </a:r>
            <a:r>
              <a:rPr lang="en-GB" sz="1200" b="0" i="0" kern="1200" dirty="0" smtClean="0">
                <a:solidFill>
                  <a:schemeClr val="tx1"/>
                </a:solidFill>
                <a:effectLst/>
                <a:latin typeface="+mn-lt"/>
                <a:ea typeface="+mn-ea"/>
                <a:cs typeface="+mn-cs"/>
              </a:rPr>
              <a:t>eduction of business risks.</a:t>
            </a:r>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3</a:t>
            </a:fld>
            <a:endParaRPr lang="en-GB" dirty="0"/>
          </a:p>
        </p:txBody>
      </p:sp>
    </p:spTree>
    <p:extLst>
      <p:ext uri="{BB962C8B-B14F-4D97-AF65-F5344CB8AC3E}">
        <p14:creationId xmlns:p14="http://schemas.microsoft.com/office/powerpoint/2010/main" val="1030529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 Implementing an</a:t>
            </a:r>
            <a:r>
              <a:rPr lang="en-GB" sz="1200" b="0" i="0" kern="1200" baseline="0" dirty="0" smtClean="0">
                <a:solidFill>
                  <a:schemeClr val="tx1"/>
                </a:solidFill>
                <a:effectLst/>
                <a:latin typeface="+mn-lt"/>
                <a:ea typeface="+mn-ea"/>
                <a:cs typeface="+mn-cs"/>
              </a:rPr>
              <a:t> efficient</a:t>
            </a:r>
            <a:r>
              <a:rPr lang="en-GB" sz="1200" b="0" i="0" kern="1200" dirty="0" smtClean="0">
                <a:solidFill>
                  <a:schemeClr val="tx1"/>
                </a:solidFill>
                <a:effectLst/>
                <a:latin typeface="+mn-lt"/>
                <a:ea typeface="+mn-ea"/>
                <a:cs typeface="+mn-cs"/>
              </a:rPr>
              <a:t> IT governance requires a framework based on three key</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elements:</a:t>
            </a:r>
            <a:r>
              <a:rPr lang="en-GB" dirty="0" smtClean="0"/>
              <a:t/>
            </a:r>
            <a:br>
              <a:rPr lang="en-GB" dirty="0" smtClean="0"/>
            </a:br>
            <a:r>
              <a:rPr lang="en-GB" dirty="0" smtClean="0"/>
              <a:t>1. </a:t>
            </a:r>
            <a:r>
              <a:rPr lang="en-GB" sz="1200" b="0" i="0" kern="1200" dirty="0" smtClean="0">
                <a:solidFill>
                  <a:schemeClr val="tx1"/>
                </a:solidFill>
                <a:effectLst/>
                <a:latin typeface="+mn-lt"/>
                <a:ea typeface="+mn-ea"/>
                <a:cs typeface="+mn-cs"/>
              </a:rPr>
              <a:t>Structure. Who makes the decisions? What structural organizations will be created, who will take part in these organizations, and what responsibilities will they assume? </a:t>
            </a:r>
          </a:p>
          <a:p>
            <a:r>
              <a:rPr lang="en-GB" sz="1200" b="0" i="0" kern="1200" dirty="0" smtClean="0">
                <a:solidFill>
                  <a:schemeClr val="tx1"/>
                </a:solidFill>
                <a:effectLst/>
                <a:latin typeface="+mn-lt"/>
                <a:ea typeface="+mn-ea"/>
                <a:cs typeface="+mn-cs"/>
              </a:rPr>
              <a:t>2. Process. How are IT investment decisions made? What are the decision-making processes for proposing investments, reviewing investments, approving investments, and prioritizing investments? </a:t>
            </a:r>
          </a:p>
          <a:p>
            <a:r>
              <a:rPr lang="en-GB" sz="1200" b="0" i="0" kern="1200" dirty="0" smtClean="0">
                <a:solidFill>
                  <a:schemeClr val="tx1"/>
                </a:solidFill>
                <a:effectLst/>
                <a:latin typeface="+mn-lt"/>
                <a:ea typeface="+mn-ea"/>
                <a:cs typeface="+mn-cs"/>
              </a:rPr>
              <a:t>3. Communication. How will the results of these processes and decisions be monitored, measured, and communicated? What mechanisms will be used to communicate IT investment decisions to the board of directors, executive management, business management, IT management, employees, and shareholders (</a:t>
            </a:r>
            <a:r>
              <a:rPr lang="en-GB" dirty="0" smtClean="0"/>
              <a:t>Rau, 2004). </a:t>
            </a:r>
            <a:r>
              <a:rPr lang="en-GB" dirty="0" smtClean="0"/>
              <a:t/>
            </a:r>
            <a:br>
              <a:rPr lang="en-GB" dirty="0" smtClean="0"/>
            </a:br>
            <a:endParaRPr lang="en-GB" dirty="0"/>
          </a:p>
        </p:txBody>
      </p:sp>
      <p:sp>
        <p:nvSpPr>
          <p:cNvPr id="4" name="Slide Number Placeholder 3"/>
          <p:cNvSpPr>
            <a:spLocks noGrp="1"/>
          </p:cNvSpPr>
          <p:nvPr>
            <p:ph type="sldNum" sz="quarter" idx="10"/>
          </p:nvPr>
        </p:nvSpPr>
        <p:spPr/>
        <p:txBody>
          <a:bodyPr/>
          <a:lstStyle/>
          <a:p>
            <a:fld id="{DCFD1241-33EE-4575-87FF-EA48AF9F23DC}" type="slidenum">
              <a:rPr lang="en-GB" smtClean="0"/>
              <a:t>4</a:t>
            </a:fld>
            <a:endParaRPr lang="en-GB" dirty="0"/>
          </a:p>
        </p:txBody>
      </p:sp>
    </p:spTree>
    <p:extLst>
      <p:ext uri="{BB962C8B-B14F-4D97-AF65-F5344CB8AC3E}">
        <p14:creationId xmlns:p14="http://schemas.microsoft.com/office/powerpoint/2010/main" val="2126787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noProof="0" dirty="0" smtClean="0">
                <a:solidFill>
                  <a:schemeClr val="tx1"/>
                </a:solidFill>
                <a:effectLst/>
                <a:latin typeface="+mn-lt"/>
                <a:ea typeface="+mn-ea"/>
                <a:cs typeface="+mn-cs"/>
              </a:rPr>
              <a:t>Stage 1: Ad hoc. There are no formal IT governance processes, and it’s not recognized by management as being a necessity. IT investments are made on a completely ad hoc basis. This scenario is almost always found in highly decentralized organizations, but it is not limited to them.</a:t>
            </a:r>
          </a:p>
          <a:p>
            <a:r>
              <a:rPr lang="en-US" sz="1200" b="0" i="0" kern="1200" noProof="0" dirty="0" smtClean="0">
                <a:solidFill>
                  <a:schemeClr val="tx1"/>
                </a:solidFill>
                <a:effectLst/>
                <a:latin typeface="+mn-lt"/>
                <a:ea typeface="+mn-ea"/>
                <a:cs typeface="+mn-cs"/>
              </a:rPr>
              <a:t>Stage 2: Fragmented. Here there is an attempt to formalize IT governance processes but on a fragmented basis. These formalized processes may exist in one or more business units and IT decisions within those business units may be optimized, but there is no enterprise wide effort to coordinate investment decisions or examine trade-offs between business units or enterprise wide investments versus BU investments.</a:t>
            </a:r>
          </a:p>
          <a:p>
            <a:r>
              <a:rPr lang="en-US" sz="1200" b="0" i="0" kern="1200" noProof="0" dirty="0" smtClean="0">
                <a:solidFill>
                  <a:schemeClr val="tx1"/>
                </a:solidFill>
                <a:effectLst/>
                <a:latin typeface="+mn-lt"/>
                <a:ea typeface="+mn-ea"/>
                <a:cs typeface="+mn-cs"/>
              </a:rPr>
              <a:t>Stage 3: Consistent. At the third level of maturity, IT governance processes have been consistently applied across the enterprise. All business units/entities conform to the same set of IT governance processes. IT investment decisions are based on the enterprise view.</a:t>
            </a:r>
          </a:p>
          <a:p>
            <a:r>
              <a:rPr lang="en-US" sz="1200" b="0" i="0" kern="1200" noProof="0" dirty="0" smtClean="0">
                <a:solidFill>
                  <a:schemeClr val="tx1"/>
                </a:solidFill>
                <a:effectLst/>
                <a:latin typeface="+mn-lt"/>
                <a:ea typeface="+mn-ea"/>
                <a:cs typeface="+mn-cs"/>
              </a:rPr>
              <a:t>Stage 4: Best practices. At the fourth level of maturity, IT governance processes are fully evolved and optimized across the enterprise.</a:t>
            </a:r>
          </a:p>
          <a:p>
            <a:r>
              <a:rPr lang="en-US" sz="1200" b="0" i="0" kern="1200" noProof="0" dirty="0" smtClean="0">
                <a:solidFill>
                  <a:schemeClr val="tx1"/>
                </a:solidFill>
                <a:effectLst/>
                <a:latin typeface="+mn-lt"/>
                <a:ea typeface="+mn-ea"/>
                <a:cs typeface="+mn-cs"/>
              </a:rPr>
              <a:t> A strong IT portfolio management process is in place to ensure that all IT investment decisions are themselves optimized, the CEO and executive team are active participants in the governance process, and IT strategy is part of the enterprise strategy.</a:t>
            </a:r>
            <a:r>
              <a:rPr lang="en-GB" dirty="0" smtClean="0"/>
              <a:t/>
            </a:r>
            <a:br>
              <a:rPr lang="en-GB" dirty="0" smtClean="0"/>
            </a:br>
            <a:endParaRPr lang="en-US" dirty="0" smtClean="0"/>
          </a:p>
        </p:txBody>
      </p:sp>
      <p:sp>
        <p:nvSpPr>
          <p:cNvPr id="4" name="Slide Number Placeholder 3"/>
          <p:cNvSpPr>
            <a:spLocks noGrp="1"/>
          </p:cNvSpPr>
          <p:nvPr>
            <p:ph type="sldNum" sz="quarter" idx="10"/>
          </p:nvPr>
        </p:nvSpPr>
        <p:spPr/>
        <p:txBody>
          <a:bodyPr/>
          <a:lstStyle/>
          <a:p>
            <a:fld id="{DCFD1241-33EE-4575-87FF-EA48AF9F23DC}" type="slidenum">
              <a:rPr lang="en-GB" smtClean="0"/>
              <a:t>5</a:t>
            </a:fld>
            <a:endParaRPr lang="en-GB" dirty="0"/>
          </a:p>
        </p:txBody>
      </p:sp>
    </p:spTree>
    <p:extLst>
      <p:ext uri="{BB962C8B-B14F-4D97-AF65-F5344CB8AC3E}">
        <p14:creationId xmlns:p14="http://schemas.microsoft.com/office/powerpoint/2010/main" val="365569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Benefits of IT Governance </a:t>
            </a:r>
          </a:p>
          <a:p>
            <a:pPr marL="228600" indent="-228600">
              <a:buFont typeface="+mj-lt"/>
              <a:buAutoNum type="arabicPeriod"/>
            </a:pPr>
            <a:r>
              <a:rPr lang="en-GB" sz="1200" b="0" i="0" kern="1200" dirty="0" smtClean="0">
                <a:solidFill>
                  <a:schemeClr val="tx1"/>
                </a:solidFill>
                <a:effectLst/>
                <a:latin typeface="+mn-lt"/>
                <a:ea typeface="+mn-ea"/>
                <a:cs typeface="+mn-cs"/>
              </a:rPr>
              <a:t>Strengthens the relationship between the organization and IT; Helps ensure limited IT resources are focused on the right strategic and tactical activities at the right time </a:t>
            </a:r>
          </a:p>
          <a:p>
            <a:pPr marL="228600" indent="-228600">
              <a:buFont typeface="+mj-lt"/>
              <a:buAutoNum type="arabicPeriod"/>
            </a:pPr>
            <a:r>
              <a:rPr lang="en-GB" sz="1200" b="0" i="0" kern="1200" dirty="0" smtClean="0">
                <a:solidFill>
                  <a:schemeClr val="tx1"/>
                </a:solidFill>
                <a:effectLst/>
                <a:latin typeface="+mn-lt"/>
                <a:ea typeface="+mn-ea"/>
                <a:cs typeface="+mn-cs"/>
              </a:rPr>
              <a:t>Synergies with Enterprise Risk Management (ERM) and other risk management activities; Helps ensure the appropriate IT risk management processes and activities are in place and operating effectively </a:t>
            </a:r>
          </a:p>
          <a:p>
            <a:pPr marL="228600" indent="-228600">
              <a:buFont typeface="+mj-lt"/>
              <a:buAutoNum type="arabicPeriod"/>
            </a:pPr>
            <a:r>
              <a:rPr lang="en-GB" sz="1200" b="0" i="0" kern="1200" dirty="0" smtClean="0">
                <a:solidFill>
                  <a:schemeClr val="tx1"/>
                </a:solidFill>
                <a:effectLst/>
                <a:latin typeface="+mn-lt"/>
                <a:ea typeface="+mn-ea"/>
                <a:cs typeface="+mn-cs"/>
              </a:rPr>
              <a:t>Enhanced visibility into the IT Function’s ability to achieve its both tactical and strategic objectives; Key Performance Indicators (KPIs) for day-to-day activities and longer-term/strategic initiatives</a:t>
            </a:r>
          </a:p>
          <a:p>
            <a:pPr marL="228600" indent="-228600">
              <a:buFont typeface="+mj-lt"/>
              <a:buAutoNum type="arabicPeriod"/>
            </a:pPr>
            <a:r>
              <a:rPr lang="en-GB" sz="1200" b="0" i="0" kern="1200" dirty="0" smtClean="0">
                <a:solidFill>
                  <a:schemeClr val="tx1"/>
                </a:solidFill>
                <a:effectLst/>
                <a:latin typeface="+mn-lt"/>
                <a:ea typeface="+mn-ea"/>
                <a:cs typeface="+mn-cs"/>
              </a:rPr>
              <a:t>Improved adaptability of the IT Function to organizational and IT environment changes; Formality of Governance structure, processes and activities enables more efficient and effective response to change (</a:t>
            </a:r>
            <a:r>
              <a:rPr lang="en-GB" dirty="0" err="1" smtClean="0"/>
              <a:t>Rable</a:t>
            </a:r>
            <a:r>
              <a:rPr lang="en-GB" dirty="0" smtClean="0"/>
              <a:t>, 2008).</a:t>
            </a:r>
            <a:r>
              <a:rPr lang="en-GB" dirty="0" smtClean="0"/>
              <a:t/>
            </a:r>
            <a:br>
              <a:rPr lang="en-GB" dirty="0" smtClean="0"/>
            </a:br>
            <a:endParaRPr lang="en-GB" dirty="0" smtClean="0"/>
          </a:p>
          <a:p>
            <a:endParaRPr lang="en-GB" dirty="0"/>
          </a:p>
        </p:txBody>
      </p:sp>
      <p:sp>
        <p:nvSpPr>
          <p:cNvPr id="4" name="Slide Number Placeholder 3"/>
          <p:cNvSpPr>
            <a:spLocks noGrp="1"/>
          </p:cNvSpPr>
          <p:nvPr>
            <p:ph type="sldNum" sz="quarter" idx="10"/>
          </p:nvPr>
        </p:nvSpPr>
        <p:spPr/>
        <p:txBody>
          <a:bodyPr/>
          <a:lstStyle/>
          <a:p>
            <a:fld id="{DCFD1241-33EE-4575-87FF-EA48AF9F23DC}" type="slidenum">
              <a:rPr lang="en-GB" smtClean="0"/>
              <a:t>7</a:t>
            </a:fld>
            <a:endParaRPr lang="en-GB" dirty="0"/>
          </a:p>
        </p:txBody>
      </p:sp>
    </p:spTree>
    <p:extLst>
      <p:ext uri="{BB962C8B-B14F-4D97-AF65-F5344CB8AC3E}">
        <p14:creationId xmlns:p14="http://schemas.microsoft.com/office/powerpoint/2010/main" val="1301741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IT Strategic Alignment, such as formalized business objectives, up to date IT strategy, linkage between business objectives and IT initiatives;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b="0" i="0" kern="1200" dirty="0" smtClean="0">
                <a:solidFill>
                  <a:schemeClr val="tx1"/>
                </a:solidFill>
                <a:effectLst/>
                <a:latin typeface="+mn-lt"/>
                <a:ea typeface="+mn-ea"/>
                <a:cs typeface="+mn-cs"/>
              </a:rPr>
              <a:t>Value Delivery: IT tactical plans, clear benefits for each level of the organization: infra-structure (systems uptime), applications (degree of automation), operational (productivity), financial (income).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b="0" i="0" kern="1200" dirty="0" smtClean="0">
                <a:solidFill>
                  <a:schemeClr val="tx1"/>
                </a:solidFill>
                <a:effectLst/>
                <a:latin typeface="+mn-lt"/>
                <a:ea typeface="+mn-ea"/>
                <a:cs typeface="+mn-cs"/>
              </a:rPr>
              <a:t>Risk Management: defined responsibilities for risk management, risk analysis methodology, defined strategies for addressing risks, continuous monitoring of threats, occurrence and impact.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b="0" i="0" kern="1200" dirty="0" smtClean="0">
                <a:solidFill>
                  <a:schemeClr val="tx1"/>
                </a:solidFill>
                <a:effectLst/>
                <a:latin typeface="+mn-lt"/>
                <a:ea typeface="+mn-ea"/>
                <a:cs typeface="+mn-cs"/>
              </a:rPr>
              <a:t>Resource Management: sourcing strategies, human management practices, user manuals, segregation of duties, time reporting, infra-structure life cycle management, acceptable usage policies.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b="0" i="0" kern="1200" dirty="0" smtClean="0">
                <a:solidFill>
                  <a:schemeClr val="tx1"/>
                </a:solidFill>
                <a:effectLst/>
                <a:latin typeface="+mn-lt"/>
                <a:ea typeface="+mn-ea"/>
                <a:cs typeface="+mn-cs"/>
              </a:rPr>
              <a:t>Performance Measurement: relevant and measurable metrics, continuous monitoring and reporting, follow-up policies, root cause analysis and problem management, benchmarking against industry practices and proven standards or frameworks.</a:t>
            </a:r>
            <a:endParaRPr lang="en-GB" dirty="0" smtClean="0"/>
          </a:p>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8</a:t>
            </a:fld>
            <a:endParaRPr lang="en-GB" dirty="0"/>
          </a:p>
        </p:txBody>
      </p:sp>
    </p:spTree>
    <p:extLst>
      <p:ext uri="{BB962C8B-B14F-4D97-AF65-F5344CB8AC3E}">
        <p14:creationId xmlns:p14="http://schemas.microsoft.com/office/powerpoint/2010/main" val="2067241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Transaction processing system</a:t>
            </a:r>
          </a:p>
          <a:p>
            <a:r>
              <a:rPr lang="en-GB" sz="1200" b="0" i="0" kern="1200" dirty="0" smtClean="0">
                <a:solidFill>
                  <a:schemeClr val="tx1"/>
                </a:solidFill>
                <a:effectLst/>
                <a:latin typeface="+mn-lt"/>
                <a:ea typeface="+mn-ea"/>
                <a:cs typeface="+mn-cs"/>
              </a:rPr>
              <a:t>A Transaction Processing System (TPS) is a type of information system that collects, stores, modifies and retrieves the data transactions of an enterprise. The success of commercial enterprises depends on the reliable processing of transactions to ensure that customer orders are met on time. The field of transaction processing, therefore, has become a vital part of effective business management.</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FD1241-33EE-4575-87FF-EA48AF9F23DC}" type="slidenum">
              <a:rPr lang="en-GB" smtClean="0"/>
              <a:t>9</a:t>
            </a:fld>
            <a:endParaRPr lang="en-GB" dirty="0"/>
          </a:p>
        </p:txBody>
      </p:sp>
    </p:spTree>
    <p:extLst>
      <p:ext uri="{BB962C8B-B14F-4D97-AF65-F5344CB8AC3E}">
        <p14:creationId xmlns:p14="http://schemas.microsoft.com/office/powerpoint/2010/main" val="875340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Features of Transaction Processing Systems</a:t>
            </a:r>
          </a:p>
          <a:p>
            <a:pPr marL="228600" indent="-228600">
              <a:buFont typeface="+mj-lt"/>
              <a:buAutoNum type="arabicPeriod"/>
            </a:pPr>
            <a:r>
              <a:rPr lang="en-GB" sz="1200" b="0" i="0" kern="1200" dirty="0" smtClean="0">
                <a:solidFill>
                  <a:schemeClr val="tx1"/>
                </a:solidFill>
                <a:effectLst/>
                <a:latin typeface="+mn-lt"/>
                <a:ea typeface="+mn-ea"/>
                <a:cs typeface="+mn-cs"/>
              </a:rPr>
              <a:t>Rapid response – fast performance with rapid results </a:t>
            </a:r>
          </a:p>
          <a:p>
            <a:pPr marL="228600" indent="-228600">
              <a:buFont typeface="+mj-lt"/>
              <a:buAutoNum type="arabicPeriod"/>
            </a:pPr>
            <a:r>
              <a:rPr lang="en-GB" sz="1200" b="0" i="0" kern="1200" dirty="0" smtClean="0">
                <a:solidFill>
                  <a:schemeClr val="tx1"/>
                </a:solidFill>
                <a:effectLst/>
                <a:latin typeface="+mn-lt"/>
                <a:ea typeface="+mn-ea"/>
                <a:cs typeface="+mn-cs"/>
              </a:rPr>
              <a:t>Reliability – well designed backup and recovery with a low failure rate</a:t>
            </a:r>
          </a:p>
          <a:p>
            <a:pPr marL="228600" indent="-228600">
              <a:buFont typeface="+mj-lt"/>
              <a:buAutoNum type="arabicPeriod"/>
            </a:pPr>
            <a:r>
              <a:rPr lang="en-GB" sz="1200" b="0" i="0" kern="1200" dirty="0" smtClean="0">
                <a:solidFill>
                  <a:schemeClr val="tx1"/>
                </a:solidFill>
                <a:effectLst/>
                <a:latin typeface="+mn-lt"/>
                <a:ea typeface="+mn-ea"/>
                <a:cs typeface="+mn-cs"/>
              </a:rPr>
              <a:t>Inflexibility – treat every transaction equally. It may be used many times each day which means it has to be precise and inflexible</a:t>
            </a:r>
          </a:p>
          <a:p>
            <a:pPr marL="228600" indent="-228600">
              <a:buFont typeface="+mj-lt"/>
              <a:buAutoNum type="arabicPeriod"/>
            </a:pPr>
            <a:r>
              <a:rPr lang="en-GB" sz="1200" b="0" i="0" kern="1200" dirty="0" smtClean="0">
                <a:solidFill>
                  <a:schemeClr val="tx1"/>
                </a:solidFill>
                <a:effectLst/>
                <a:latin typeface="+mn-lt"/>
                <a:ea typeface="+mn-ea"/>
                <a:cs typeface="+mn-cs"/>
              </a:rPr>
              <a:t>Controlled processing – maintain specific requirements for the roles and responsibilities of different employees.</a:t>
            </a:r>
          </a:p>
        </p:txBody>
      </p:sp>
      <p:sp>
        <p:nvSpPr>
          <p:cNvPr id="4" name="Slide Number Placeholder 3"/>
          <p:cNvSpPr>
            <a:spLocks noGrp="1"/>
          </p:cNvSpPr>
          <p:nvPr>
            <p:ph type="sldNum" sz="quarter" idx="10"/>
          </p:nvPr>
        </p:nvSpPr>
        <p:spPr/>
        <p:txBody>
          <a:bodyPr/>
          <a:lstStyle/>
          <a:p>
            <a:fld id="{DCFD1241-33EE-4575-87FF-EA48AF9F23DC}" type="slidenum">
              <a:rPr lang="en-GB" smtClean="0"/>
              <a:t>10</a:t>
            </a:fld>
            <a:endParaRPr lang="en-GB" dirty="0"/>
          </a:p>
        </p:txBody>
      </p:sp>
    </p:spTree>
    <p:extLst>
      <p:ext uri="{BB962C8B-B14F-4D97-AF65-F5344CB8AC3E}">
        <p14:creationId xmlns:p14="http://schemas.microsoft.com/office/powerpoint/2010/main" val="1627888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order to qualify as a TPS, transactions made by the system must pass the ACID test . </a:t>
            </a:r>
          </a:p>
          <a:p>
            <a:r>
              <a:rPr lang="en-GB" dirty="0" smtClean="0"/>
              <a:t>Atomicity - A transaction’s changes to the state are atomic: either all happen or none happen. These changes include database changes, messages, and actions on transducers. </a:t>
            </a:r>
          </a:p>
          <a:p>
            <a:r>
              <a:rPr lang="en-GB" dirty="0" smtClean="0"/>
              <a:t>Consistency - TPS systems exist within a set of operating rules (or integrity constraints). The actions taken as a group do not violate any of the integrity constraints associated with the state. </a:t>
            </a:r>
          </a:p>
          <a:p>
            <a:r>
              <a:rPr lang="en-GB" dirty="0" smtClean="0"/>
              <a:t>Isolation - Even though transactions execute concurrently, it appears to each transaction T, that others executed either before T or after T, but not both. </a:t>
            </a:r>
          </a:p>
          <a:p>
            <a:r>
              <a:rPr lang="en-GB" dirty="0" smtClean="0"/>
              <a:t>Durability - Once a transaction completes successfully (commits), its changes to the state survive failures. </a:t>
            </a:r>
          </a:p>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11</a:t>
            </a:fld>
            <a:endParaRPr lang="en-GB" dirty="0"/>
          </a:p>
        </p:txBody>
      </p:sp>
    </p:spTree>
    <p:extLst>
      <p:ext uri="{BB962C8B-B14F-4D97-AF65-F5344CB8AC3E}">
        <p14:creationId xmlns:p14="http://schemas.microsoft.com/office/powerpoint/2010/main" val="278753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Types of TPS </a:t>
            </a:r>
          </a:p>
          <a:p>
            <a:r>
              <a:rPr lang="en-GB" sz="1200" b="0" i="0" kern="1200" dirty="0" smtClean="0">
                <a:solidFill>
                  <a:schemeClr val="tx1"/>
                </a:solidFill>
                <a:effectLst/>
                <a:latin typeface="+mn-lt"/>
                <a:ea typeface="+mn-ea"/>
                <a:cs typeface="+mn-cs"/>
              </a:rPr>
              <a:t>1. Batch processing is where the information is collected as a batch and then processed later on. An example of batch processing is paying by cheque.</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Batch processing is useful for enterprises that need to process large amounts of data using limited resources.</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Batch Processing system</a:t>
            </a:r>
          </a:p>
          <a:p>
            <a:r>
              <a:rPr lang="en-GB" sz="1200" b="0" i="0" u="none" strike="noStrike" kern="1200" dirty="0" smtClean="0">
                <a:solidFill>
                  <a:schemeClr val="tx1"/>
                </a:solidFill>
                <a:effectLst/>
                <a:latin typeface="+mn-lt"/>
                <a:ea typeface="+mn-ea"/>
                <a:cs typeface="+mn-cs"/>
              </a:rPr>
              <a:t>2.</a:t>
            </a:r>
            <a:r>
              <a:rPr lang="en-GB" sz="1200" b="0" i="0" u="none" strike="noStrike"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Real Time Processing-Real time processing is where all details of the transaction are recorded and changed at the time as it occurs. Examples of real time processing are ATM’s. </a:t>
            </a:r>
          </a:p>
          <a:p>
            <a:r>
              <a:rPr lang="en-GB" sz="1200" b="0" i="0" u="none" strike="noStrike" kern="1200" dirty="0" smtClean="0">
                <a:solidFill>
                  <a:schemeClr val="tx1"/>
                </a:solidFill>
                <a:effectLst/>
                <a:latin typeface="+mn-lt"/>
                <a:ea typeface="+mn-ea"/>
                <a:cs typeface="+mn-cs"/>
              </a:rPr>
              <a:t>3.</a:t>
            </a:r>
            <a:r>
              <a:rPr lang="en-GB" sz="1200" b="0" i="0" u="none" strike="noStrike"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Storing and Retrieving/Database-The storage and retrieval of data must be accurate as it is used many times throughout the day. A database is a collection of data neatly organized, Databases are always protective of their delicate data, so they usually have a restricted view of certain data Databases are designed using;</a:t>
            </a:r>
          </a:p>
          <a:p>
            <a:pPr marL="228600" indent="-228600" algn="ctr">
              <a:buAutoNum type="alphaLcPeriod"/>
            </a:pPr>
            <a:r>
              <a:rPr lang="en-GB" sz="1200" b="0" i="0" kern="1200" dirty="0" smtClean="0">
                <a:solidFill>
                  <a:schemeClr val="tx1"/>
                </a:solidFill>
                <a:effectLst/>
                <a:latin typeface="+mn-lt"/>
                <a:ea typeface="+mn-ea"/>
                <a:cs typeface="+mn-cs"/>
              </a:rPr>
              <a:t>Hierarchical structure </a:t>
            </a:r>
          </a:p>
          <a:p>
            <a:pPr marL="228600" indent="-228600" algn="ctr">
              <a:buAutoNum type="alphaLcPeriod"/>
            </a:pPr>
            <a:r>
              <a:rPr lang="en-GB" sz="1200" b="0" i="0" kern="1200" dirty="0" smtClean="0">
                <a:solidFill>
                  <a:schemeClr val="tx1"/>
                </a:solidFill>
                <a:effectLst/>
                <a:latin typeface="+mn-lt"/>
                <a:ea typeface="+mn-ea"/>
                <a:cs typeface="+mn-cs"/>
              </a:rPr>
              <a:t>Network structure</a:t>
            </a:r>
          </a:p>
          <a:p>
            <a:pPr marL="228600" indent="-228600" algn="ctr">
              <a:buAutoNum type="alphaLcPeriod"/>
            </a:pPr>
            <a:r>
              <a:rPr lang="en-GB" sz="1200" b="0" i="0" kern="1200" dirty="0" smtClean="0">
                <a:solidFill>
                  <a:schemeClr val="tx1"/>
                </a:solidFill>
                <a:effectLst/>
                <a:latin typeface="+mn-lt"/>
                <a:ea typeface="+mn-ea"/>
                <a:cs typeface="+mn-cs"/>
              </a:rPr>
              <a:t>Relational structure</a:t>
            </a:r>
          </a:p>
          <a:p>
            <a:r>
              <a:rPr lang="en-GB" sz="1200" b="0" i="0" u="none" strike="noStrike" kern="1200" dirty="0" smtClean="0">
                <a:solidFill>
                  <a:schemeClr val="tx1"/>
                </a:solidFill>
                <a:effectLst/>
                <a:latin typeface="+mn-lt"/>
                <a:ea typeface="+mn-ea"/>
                <a:cs typeface="+mn-cs"/>
              </a:rPr>
              <a:t>4.</a:t>
            </a:r>
            <a:r>
              <a:rPr lang="en-GB" sz="1200" b="0" i="0" u="none" strike="noStrike"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Transaction Processing Monitor-The TP monitor watches the process that occurs during a transaction to make sure every happens the way it is supposed to. This is sometimes referred to as middleware. It can be used in things such as security systems and customer service </a:t>
            </a:r>
            <a:r>
              <a:rPr lang="en-GB" sz="1600" dirty="0" smtClean="0"/>
              <a:t>(</a:t>
            </a:r>
            <a:r>
              <a:rPr lang="en-GB" sz="1200" dirty="0" smtClean="0"/>
              <a:t>Coutts &amp; Dove, 2001)</a:t>
            </a:r>
            <a:r>
              <a:rPr lang="en-GB" sz="1200" b="0" i="0" kern="1200" dirty="0" smtClean="0">
                <a:solidFill>
                  <a:schemeClr val="tx1"/>
                </a:solidFill>
                <a:effectLst/>
                <a:latin typeface="+mn-lt"/>
                <a:ea typeface="+mn-ea"/>
                <a:cs typeface="+mn-cs"/>
              </a:rPr>
              <a:t>. This will ensure that all security measures and minimal mistakes are made on our behalf.</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FD1241-33EE-4575-87FF-EA48AF9F23DC}" type="slidenum">
              <a:rPr lang="en-GB" smtClean="0"/>
              <a:t>12</a:t>
            </a:fld>
            <a:endParaRPr lang="en-GB" dirty="0"/>
          </a:p>
        </p:txBody>
      </p:sp>
    </p:spTree>
    <p:extLst>
      <p:ext uri="{BB962C8B-B14F-4D97-AF65-F5344CB8AC3E}">
        <p14:creationId xmlns:p14="http://schemas.microsoft.com/office/powerpoint/2010/main" val="4081068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advClick="0" advTm="5000">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advClick="0" advTm="5000">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1B3C7771-9093-4DAB-B748-A74DA0BFE627}"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transition spd="med" advClick="0" advTm="5000">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3C9FB-1006-4654-B9B0-8DAD82C281AA}" type="datetimeFigureOut">
              <a:rPr lang="en-US" smtClean="0"/>
              <a:pPr/>
              <a:t>2/16/2019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3C7771-9093-4DAB-B748-A74DA0BFE627}"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advClick="0" advTm="5000">
    <p:newsflash/>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smtClean="0"/>
              <a:t>IT GOVERNANCE</a:t>
            </a:r>
            <a:r>
              <a:rPr lang="en-US" sz="4400" dirty="0" smtClean="0"/>
              <a:t>. </a:t>
            </a:r>
            <a:endParaRPr lang="en-US" sz="4400" dirty="0"/>
          </a:p>
        </p:txBody>
      </p:sp>
      <p:sp>
        <p:nvSpPr>
          <p:cNvPr id="3" name="Subtitle 2"/>
          <p:cNvSpPr>
            <a:spLocks noGrp="1"/>
          </p:cNvSpPr>
          <p:nvPr>
            <p:ph type="subTitle" idx="1"/>
          </p:nvPr>
        </p:nvSpPr>
        <p:spPr/>
        <p:txBody>
          <a:bodyPr>
            <a:normAutofit fontScale="92500" lnSpcReduction="20000"/>
          </a:bodyPr>
          <a:lstStyle/>
          <a:p>
            <a:pPr>
              <a:defRPr/>
            </a:pPr>
            <a:r>
              <a:rPr lang="en-US" sz="2800" dirty="0"/>
              <a:t>Your </a:t>
            </a:r>
            <a:r>
              <a:rPr lang="en-US" sz="2800" dirty="0" smtClean="0"/>
              <a:t>Name:</a:t>
            </a:r>
            <a:endParaRPr lang="en-US" sz="2800" dirty="0"/>
          </a:p>
          <a:p>
            <a:pPr>
              <a:defRPr/>
            </a:pPr>
            <a:r>
              <a:rPr lang="en-US" sz="2800" dirty="0" smtClean="0"/>
              <a:t>Course</a:t>
            </a:r>
          </a:p>
          <a:p>
            <a:pPr>
              <a:defRPr/>
            </a:pPr>
            <a:r>
              <a:rPr lang="en-US" sz="2800" dirty="0" smtClean="0"/>
              <a:t>Date:</a:t>
            </a:r>
            <a:endParaRPr lang="en-US" sz="2800" dirty="0"/>
          </a:p>
          <a:p>
            <a:pPr>
              <a:defRPr/>
            </a:pPr>
            <a:r>
              <a:rPr lang="en-US" sz="2800" dirty="0"/>
              <a:t>Instructor </a:t>
            </a:r>
            <a:r>
              <a:rPr lang="en-US" sz="2800" dirty="0" smtClean="0"/>
              <a:t>Name:</a:t>
            </a:r>
          </a:p>
          <a:p>
            <a:pPr>
              <a:defRPr/>
            </a:pPr>
            <a:endParaRPr lang="en-US" sz="2800" dirty="0"/>
          </a:p>
          <a:p>
            <a:endParaRPr lang="en-US" dirty="0"/>
          </a:p>
        </p:txBody>
      </p:sp>
    </p:spTree>
  </p:cSld>
  <p:clrMapOvr>
    <a:masterClrMapping/>
  </p:clrMapOvr>
  <p:transition spd="med" advClick="0" advTm="5000">
    <p:newsflash/>
    <p:sndAc>
      <p:stSnd>
        <p:snd r:embed="rId3" name="arrow.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a:bodyPr>
          <a:lstStyle/>
          <a:p>
            <a:r>
              <a:rPr lang="en-GB" sz="2800" dirty="0" smtClean="0"/>
              <a:t>IT governance is defined as </a:t>
            </a:r>
            <a:r>
              <a:rPr lang="en-GB" sz="2800" dirty="0"/>
              <a:t>the process by which decisions are made around IT investments</a:t>
            </a:r>
            <a:r>
              <a:rPr lang="en-GB" sz="2800" dirty="0" smtClean="0"/>
              <a:t>.</a:t>
            </a:r>
          </a:p>
          <a:p>
            <a:r>
              <a:rPr lang="en-GB" sz="2800" dirty="0" smtClean="0"/>
              <a:t>The process involves guiding how and who makes  decisions, </a:t>
            </a:r>
            <a:r>
              <a:rPr lang="en-GB" sz="2800" dirty="0"/>
              <a:t>who is </a:t>
            </a:r>
            <a:r>
              <a:rPr lang="en-GB" sz="2800" dirty="0" smtClean="0"/>
              <a:t>accountable</a:t>
            </a:r>
            <a:r>
              <a:rPr lang="en-GB" sz="2800" dirty="0"/>
              <a:t>, and how the results </a:t>
            </a:r>
            <a:r>
              <a:rPr lang="en-GB" sz="2800" dirty="0" smtClean="0"/>
              <a:t>are monitored and measured (Weill </a:t>
            </a:r>
            <a:r>
              <a:rPr lang="en-GB" sz="2800" dirty="0"/>
              <a:t>&amp; </a:t>
            </a:r>
            <a:r>
              <a:rPr lang="en-GB" sz="2800" dirty="0" smtClean="0"/>
              <a:t>Ross, 2004). </a:t>
            </a:r>
          </a:p>
          <a:p>
            <a:r>
              <a:rPr lang="en-GB" sz="2800" dirty="0" smtClean="0"/>
              <a:t>Most IT firms have </a:t>
            </a:r>
            <a:r>
              <a:rPr lang="en-GB" sz="2800" dirty="0"/>
              <a:t>some form of IT governance. </a:t>
            </a:r>
            <a:endParaRPr lang="en-GB" sz="2800" dirty="0" smtClean="0"/>
          </a:p>
          <a:p>
            <a:r>
              <a:rPr lang="en-GB" sz="2800" dirty="0" smtClean="0"/>
              <a:t>However, for </a:t>
            </a:r>
            <a:r>
              <a:rPr lang="en-GB" sz="2800" dirty="0"/>
              <a:t>many </a:t>
            </a:r>
            <a:r>
              <a:rPr lang="en-GB" sz="2800" dirty="0" smtClean="0"/>
              <a:t>business firms</a:t>
            </a:r>
            <a:r>
              <a:rPr lang="en-GB" sz="2800" dirty="0"/>
              <a:t>, </a:t>
            </a:r>
            <a:r>
              <a:rPr lang="en-GB" sz="2800" dirty="0" smtClean="0"/>
              <a:t>the IT </a:t>
            </a:r>
            <a:r>
              <a:rPr lang="en-GB" sz="2800" dirty="0"/>
              <a:t>governance process </a:t>
            </a:r>
            <a:r>
              <a:rPr lang="en-GB" sz="2800" dirty="0" smtClean="0"/>
              <a:t>is informal and ad hoc. </a:t>
            </a:r>
          </a:p>
          <a:p>
            <a:r>
              <a:rPr lang="en-GB" sz="2800" dirty="0" smtClean="0"/>
              <a:t>Such firms have no consistency, </a:t>
            </a:r>
            <a:r>
              <a:rPr lang="en-GB" sz="2800" dirty="0"/>
              <a:t>accountability </a:t>
            </a:r>
            <a:r>
              <a:rPr lang="en-GB" sz="2800" dirty="0" smtClean="0"/>
              <a:t>and no </a:t>
            </a:r>
            <a:r>
              <a:rPr lang="en-GB" sz="2800" dirty="0"/>
              <a:t>formal mechanisms to measure </a:t>
            </a:r>
            <a:r>
              <a:rPr lang="en-GB" sz="2800" dirty="0" smtClean="0"/>
              <a:t>IT governance success. </a:t>
            </a:r>
            <a:endParaRPr lang="en-GB" dirty="0"/>
          </a:p>
        </p:txBody>
      </p:sp>
    </p:spTree>
    <p:extLst>
      <p:ext uri="{BB962C8B-B14F-4D97-AF65-F5344CB8AC3E}">
        <p14:creationId xmlns:p14="http://schemas.microsoft.com/office/powerpoint/2010/main" val="3551068413"/>
      </p:ext>
    </p:extLst>
  </p:cSld>
  <p:clrMapOvr>
    <a:masterClrMapping/>
  </p:clrMapOvr>
  <p:transition spd="med" advClick="0" advTm="5000">
    <p:newsfla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IT Governance </a:t>
            </a:r>
            <a:endParaRPr lang="en-US" dirty="0"/>
          </a:p>
        </p:txBody>
      </p:sp>
      <p:sp>
        <p:nvSpPr>
          <p:cNvPr id="3" name="Content Placeholder 2"/>
          <p:cNvSpPr>
            <a:spLocks noGrp="1"/>
          </p:cNvSpPr>
          <p:nvPr>
            <p:ph idx="1"/>
          </p:nvPr>
        </p:nvSpPr>
        <p:spPr/>
        <p:txBody>
          <a:bodyPr/>
          <a:lstStyle/>
          <a:p>
            <a:r>
              <a:rPr lang="en-GB" dirty="0" smtClean="0"/>
              <a:t>Compliance </a:t>
            </a:r>
            <a:r>
              <a:rPr lang="en-GB" dirty="0"/>
              <a:t>with regulations </a:t>
            </a:r>
            <a:endParaRPr lang="en-GB" dirty="0" smtClean="0"/>
          </a:p>
          <a:p>
            <a:r>
              <a:rPr lang="en-GB" dirty="0" smtClean="0"/>
              <a:t>Competitive advantage</a:t>
            </a:r>
          </a:p>
          <a:p>
            <a:r>
              <a:rPr lang="en-GB" dirty="0" smtClean="0"/>
              <a:t>Support </a:t>
            </a:r>
            <a:r>
              <a:rPr lang="en-GB" dirty="0"/>
              <a:t>of enterprise </a:t>
            </a:r>
            <a:r>
              <a:rPr lang="en-GB" dirty="0" smtClean="0"/>
              <a:t>goals</a:t>
            </a:r>
          </a:p>
          <a:p>
            <a:r>
              <a:rPr lang="en-GB" dirty="0" smtClean="0"/>
              <a:t>Growth </a:t>
            </a:r>
            <a:r>
              <a:rPr lang="en-GB" dirty="0"/>
              <a:t>and innovation </a:t>
            </a:r>
            <a:endParaRPr lang="en-GB" dirty="0" smtClean="0"/>
          </a:p>
          <a:p>
            <a:r>
              <a:rPr lang="en-GB" dirty="0" smtClean="0"/>
              <a:t>Increase </a:t>
            </a:r>
            <a:r>
              <a:rPr lang="en-GB" dirty="0"/>
              <a:t>in intangible </a:t>
            </a:r>
            <a:r>
              <a:rPr lang="en-GB" dirty="0" smtClean="0"/>
              <a:t>assets</a:t>
            </a:r>
          </a:p>
          <a:p>
            <a:r>
              <a:rPr lang="en-GB" dirty="0" smtClean="0"/>
              <a:t>Reduction </a:t>
            </a:r>
            <a:r>
              <a:rPr lang="en-GB" dirty="0"/>
              <a:t>of risk</a:t>
            </a:r>
            <a:endParaRPr lang="en-US" dirty="0"/>
          </a:p>
        </p:txBody>
      </p:sp>
    </p:spTree>
    <p:extLst>
      <p:ext uri="{BB962C8B-B14F-4D97-AF65-F5344CB8AC3E}">
        <p14:creationId xmlns:p14="http://schemas.microsoft.com/office/powerpoint/2010/main" val="2495600393"/>
      </p:ext>
    </p:extLst>
  </p:cSld>
  <p:clrMapOvr>
    <a:masterClrMapping/>
  </p:clrMapOvr>
  <p:transition spd="med" advClick="0" advTm="5000">
    <p:newsfla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Aspects of IT Governance</a:t>
            </a:r>
            <a:endParaRPr lang="en-GB" dirty="0"/>
          </a:p>
        </p:txBody>
      </p:sp>
      <p:sp>
        <p:nvSpPr>
          <p:cNvPr id="3" name="Content Placeholder 2"/>
          <p:cNvSpPr>
            <a:spLocks noGrp="1"/>
          </p:cNvSpPr>
          <p:nvPr>
            <p:ph idx="1"/>
          </p:nvPr>
        </p:nvSpPr>
        <p:spPr>
          <a:xfrm>
            <a:off x="457200" y="1935480"/>
            <a:ext cx="8229600" cy="3779520"/>
          </a:xfrm>
        </p:spPr>
        <p:txBody>
          <a:bodyPr>
            <a:normAutofit fontScale="92500" lnSpcReduction="20000"/>
          </a:bodyPr>
          <a:lstStyle/>
          <a:p>
            <a:pPr marL="0" indent="0">
              <a:buNone/>
            </a:pPr>
            <a:r>
              <a:rPr lang="en-GB" sz="1800" dirty="0"/>
              <a:t> </a:t>
            </a:r>
            <a:endParaRPr lang="en-GB" sz="1800" dirty="0" smtClean="0"/>
          </a:p>
          <a:p>
            <a:endParaRPr lang="en-GB" sz="1800" dirty="0"/>
          </a:p>
          <a:p>
            <a:endParaRPr lang="en-GB" sz="1800" dirty="0" smtClean="0"/>
          </a:p>
          <a:p>
            <a:endParaRPr lang="en-GB" sz="1800" dirty="0"/>
          </a:p>
          <a:p>
            <a:endParaRPr lang="en-GB" sz="1800" dirty="0" smtClean="0"/>
          </a:p>
          <a:p>
            <a:endParaRPr lang="en-GB" sz="1800" dirty="0"/>
          </a:p>
          <a:p>
            <a:endParaRPr lang="en-GB" sz="1800" dirty="0" smtClean="0"/>
          </a:p>
          <a:p>
            <a:endParaRPr lang="en-GB" sz="1800" dirty="0"/>
          </a:p>
          <a:p>
            <a:endParaRPr lang="en-GB" sz="1800" dirty="0" smtClean="0"/>
          </a:p>
          <a:p>
            <a:endParaRPr lang="en-GB" sz="1800" dirty="0"/>
          </a:p>
          <a:p>
            <a:pPr marL="342900" indent="-342900">
              <a:buFont typeface="+mj-lt"/>
              <a:buAutoNum type="arabicPeriod"/>
            </a:pPr>
            <a:r>
              <a:rPr lang="en-GB" sz="1800" dirty="0" smtClean="0"/>
              <a:t>Structure</a:t>
            </a:r>
            <a:r>
              <a:rPr lang="en-GB" sz="1800" dirty="0"/>
              <a:t>. Who makes the decisions? </a:t>
            </a:r>
            <a:endParaRPr lang="en-GB" sz="1800" dirty="0" smtClean="0"/>
          </a:p>
          <a:p>
            <a:pPr marL="342900" indent="-342900">
              <a:buFont typeface="+mj-lt"/>
              <a:buAutoNum type="arabicPeriod"/>
            </a:pPr>
            <a:r>
              <a:rPr lang="en-GB" sz="1800" dirty="0" smtClean="0"/>
              <a:t>Process</a:t>
            </a:r>
            <a:r>
              <a:rPr lang="en-GB" sz="1800" dirty="0"/>
              <a:t>. How are IT investment decisions made? </a:t>
            </a:r>
            <a:endParaRPr lang="en-GB" sz="1800" dirty="0" smtClean="0"/>
          </a:p>
          <a:p>
            <a:pPr marL="342900" indent="-342900">
              <a:buFont typeface="+mj-lt"/>
              <a:buAutoNum type="arabicPeriod"/>
            </a:pPr>
            <a:r>
              <a:rPr lang="en-GB" sz="1800" dirty="0" smtClean="0"/>
              <a:t>Communication</a:t>
            </a:r>
            <a:r>
              <a:rPr lang="en-GB" sz="1800" dirty="0"/>
              <a:t>. How will the results of these processes and decisions be monitored, measured</a:t>
            </a:r>
            <a:r>
              <a:rPr lang="en-GB" sz="1800" dirty="0" smtClean="0"/>
              <a:t>, and </a:t>
            </a:r>
            <a:r>
              <a:rPr lang="en-GB" sz="1800" dirty="0"/>
              <a:t>communicated? </a:t>
            </a:r>
            <a:r>
              <a:rPr lang="en-GB" sz="1800" dirty="0"/>
              <a:t>(</a:t>
            </a:r>
            <a:r>
              <a:rPr lang="en-GB" sz="1600" dirty="0"/>
              <a:t>Rau, 2004). </a:t>
            </a:r>
            <a:endParaRPr lang="en-GB" dirty="0"/>
          </a:p>
          <a:p>
            <a:endParaRPr lang="en-GB" dirty="0"/>
          </a:p>
        </p:txBody>
      </p:sp>
      <p:graphicFrame>
        <p:nvGraphicFramePr>
          <p:cNvPr id="4" name="Diagram 3"/>
          <p:cNvGraphicFramePr/>
          <p:nvPr>
            <p:extLst>
              <p:ext uri="{D42A27DB-BD31-4B8C-83A1-F6EECF244321}">
                <p14:modId xmlns:p14="http://schemas.microsoft.com/office/powerpoint/2010/main" val="1418977837"/>
              </p:ext>
            </p:extLst>
          </p:nvPr>
        </p:nvGraphicFramePr>
        <p:xfrm>
          <a:off x="1295400" y="1981200"/>
          <a:ext cx="5410200" cy="2667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2919460"/>
      </p:ext>
    </p:extLst>
  </p:cSld>
  <p:clrMapOvr>
    <a:masterClrMapping/>
  </p:clrMapOvr>
  <p:transition spd="med" advClick="0" advTm="5000">
    <p:newsfla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IT Governance </a:t>
            </a:r>
            <a:r>
              <a:rPr lang="en-GB" sz="5400" b="1" dirty="0" smtClean="0"/>
              <a:t>Maturity</a:t>
            </a:r>
            <a:endParaRPr lang="en-US" dirty="0"/>
          </a:p>
        </p:txBody>
      </p:sp>
      <p:sp>
        <p:nvSpPr>
          <p:cNvPr id="3" name="Content Placeholder 2"/>
          <p:cNvSpPr>
            <a:spLocks noGrp="1"/>
          </p:cNvSpPr>
          <p:nvPr>
            <p:ph idx="1"/>
          </p:nvPr>
        </p:nvSpPr>
        <p:spPr/>
        <p:txBody>
          <a:bodyPr>
            <a:normAutofit fontScale="92500" lnSpcReduction="20000"/>
          </a:bodyPr>
          <a:lstStyle/>
          <a:p>
            <a:r>
              <a:rPr lang="en-GB" sz="2800" dirty="0" smtClean="0"/>
              <a:t>Stage </a:t>
            </a:r>
            <a:r>
              <a:rPr lang="en-GB" sz="2800" dirty="0"/>
              <a:t>1: Ad hoc. There are no formal IT governance processes, and it’s not recognized by management as being a necessity. </a:t>
            </a:r>
            <a:endParaRPr lang="en-GB" sz="2800" dirty="0" smtClean="0"/>
          </a:p>
          <a:p>
            <a:r>
              <a:rPr lang="en-GB" sz="2800" dirty="0" smtClean="0"/>
              <a:t>Stage </a:t>
            </a:r>
            <a:r>
              <a:rPr lang="en-GB" sz="2800" dirty="0"/>
              <a:t>2: Fragmented. Here there is an attempt to formalize IT governance processes but on a fragmented basis. </a:t>
            </a:r>
            <a:endParaRPr lang="en-GB" sz="2800" dirty="0" smtClean="0"/>
          </a:p>
          <a:p>
            <a:r>
              <a:rPr lang="en-GB" sz="2800" dirty="0" smtClean="0"/>
              <a:t>Stage </a:t>
            </a:r>
            <a:r>
              <a:rPr lang="en-GB" sz="2800" dirty="0"/>
              <a:t>3: Consistent. At the third level of maturity, IT governance processes have been consistently applied across the enterprise</a:t>
            </a:r>
            <a:r>
              <a:rPr lang="en-GB" sz="2800" dirty="0" smtClean="0"/>
              <a:t>.  </a:t>
            </a:r>
          </a:p>
          <a:p>
            <a:r>
              <a:rPr lang="en-GB" sz="2800" dirty="0" smtClean="0"/>
              <a:t>Stage </a:t>
            </a:r>
            <a:r>
              <a:rPr lang="en-GB" sz="2800" dirty="0"/>
              <a:t>4: Best practices. At the fourth level of maturity, IT governance processes are fully evolved and optimized across the enterprise. </a:t>
            </a:r>
            <a:endParaRPr lang="en-GB" sz="2800" dirty="0" smtClean="0"/>
          </a:p>
        </p:txBody>
      </p:sp>
    </p:spTree>
  </p:cSld>
  <p:clrMapOvr>
    <a:masterClrMapping/>
  </p:clrMapOvr>
  <p:transition spd="med" advClick="0" advTm="5000">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800" b="1" dirty="0"/>
              <a:t>IT Governance Maturity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40682433"/>
              </p:ext>
            </p:extLst>
          </p:nvPr>
        </p:nvGraphicFramePr>
        <p:xfrm>
          <a:off x="457200" y="193516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9783550"/>
      </p:ext>
    </p:extLst>
  </p:cSld>
  <p:clrMapOvr>
    <a:masterClrMapping/>
  </p:clrMapOvr>
  <p:transition spd="med" advClick="0" advTm="5000">
    <p:newsfla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dirty="0"/>
              <a:t>Benefits of IT Governance</a:t>
            </a:r>
            <a:endParaRPr lang="en-GB" dirty="0"/>
          </a:p>
        </p:txBody>
      </p:sp>
      <p:sp>
        <p:nvSpPr>
          <p:cNvPr id="3" name="Content Placeholder 2"/>
          <p:cNvSpPr>
            <a:spLocks noGrp="1"/>
          </p:cNvSpPr>
          <p:nvPr>
            <p:ph idx="1"/>
          </p:nvPr>
        </p:nvSpPr>
        <p:spPr/>
        <p:txBody>
          <a:bodyPr>
            <a:normAutofit lnSpcReduction="10000"/>
          </a:bodyPr>
          <a:lstStyle/>
          <a:p>
            <a:r>
              <a:rPr lang="en-GB" sz="2000" dirty="0" smtClean="0"/>
              <a:t>Strengthens </a:t>
            </a:r>
            <a:r>
              <a:rPr lang="en-GB" sz="2000" dirty="0"/>
              <a:t>the relationship between the organization and </a:t>
            </a:r>
            <a:r>
              <a:rPr lang="en-GB" sz="2000" dirty="0" smtClean="0"/>
              <a:t>IT</a:t>
            </a:r>
            <a:r>
              <a:rPr lang="en-GB" sz="2000" dirty="0"/>
              <a:t> </a:t>
            </a:r>
            <a:r>
              <a:rPr lang="en-GB" sz="2000" dirty="0" smtClean="0"/>
              <a:t>by ensuring limited </a:t>
            </a:r>
            <a:r>
              <a:rPr lang="en-GB" sz="2000" dirty="0"/>
              <a:t>IT resources are focused on the right strategic and tactical activities at the right </a:t>
            </a:r>
            <a:r>
              <a:rPr lang="en-GB" sz="2000" dirty="0" smtClean="0"/>
              <a:t>time. </a:t>
            </a:r>
          </a:p>
          <a:p>
            <a:r>
              <a:rPr lang="en-GB" sz="2000" dirty="0" smtClean="0"/>
              <a:t>Synergies </a:t>
            </a:r>
            <a:r>
              <a:rPr lang="en-GB" sz="2000" dirty="0"/>
              <a:t>with Enterprise Risk Management (ERM) and other risk management </a:t>
            </a:r>
            <a:r>
              <a:rPr lang="en-GB" sz="2000" dirty="0" smtClean="0"/>
              <a:t>activities and thus helps  to ensure </a:t>
            </a:r>
            <a:r>
              <a:rPr lang="en-GB" sz="2000" dirty="0"/>
              <a:t>the appropriate IT risk management processes and activities are in place and operating </a:t>
            </a:r>
            <a:r>
              <a:rPr lang="en-GB" sz="2000" dirty="0" smtClean="0"/>
              <a:t>effectively</a:t>
            </a:r>
          </a:p>
          <a:p>
            <a:r>
              <a:rPr lang="en-GB" sz="2000" dirty="0" smtClean="0"/>
              <a:t>Enhances the </a:t>
            </a:r>
            <a:r>
              <a:rPr lang="en-GB" sz="2000" dirty="0"/>
              <a:t>visibility into the IT Function’s ability to achieve its both tactical and strategic objectives; Key Performance Indicators (KPIs) for day-to-day activities and longer-term/strategic initiatives </a:t>
            </a:r>
            <a:endParaRPr lang="en-GB" sz="2000" dirty="0" smtClean="0"/>
          </a:p>
          <a:p>
            <a:r>
              <a:rPr lang="en-GB" sz="2000" dirty="0" smtClean="0"/>
              <a:t>Improved </a:t>
            </a:r>
            <a:r>
              <a:rPr lang="en-GB" sz="2000" dirty="0"/>
              <a:t>adaptability of the IT Function to organizational and IT environment changes; Formality of Governance structure, processes and activities enables more efficient and effective response to </a:t>
            </a:r>
            <a:r>
              <a:rPr lang="en-GB" sz="2000" dirty="0" smtClean="0"/>
              <a:t>change </a:t>
            </a:r>
            <a:r>
              <a:rPr lang="en-GB" sz="2000" dirty="0"/>
              <a:t>(</a:t>
            </a:r>
            <a:r>
              <a:rPr lang="en-GB" sz="2000" dirty="0" err="1"/>
              <a:t>Rable</a:t>
            </a:r>
            <a:r>
              <a:rPr lang="en-GB" sz="2000" dirty="0"/>
              <a:t>, 2008).</a:t>
            </a:r>
            <a:endParaRPr lang="en-GB" sz="2000" dirty="0"/>
          </a:p>
        </p:txBody>
      </p:sp>
    </p:spTree>
    <p:extLst>
      <p:ext uri="{BB962C8B-B14F-4D97-AF65-F5344CB8AC3E}">
        <p14:creationId xmlns:p14="http://schemas.microsoft.com/office/powerpoint/2010/main" val="153946400"/>
      </p:ext>
    </p:extLst>
  </p:cSld>
  <p:clrMapOvr>
    <a:masterClrMapping/>
  </p:clrMapOvr>
  <p:transition spd="med" advClick="0" advTm="5000">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Enterprise Resource Planning</a:t>
            </a:r>
            <a:endParaRPr lang="en-US" dirty="0"/>
          </a:p>
        </p:txBody>
      </p:sp>
      <p:sp>
        <p:nvSpPr>
          <p:cNvPr id="3" name="Content Placeholder 2"/>
          <p:cNvSpPr>
            <a:spLocks noGrp="1"/>
          </p:cNvSpPr>
          <p:nvPr>
            <p:ph idx="1"/>
          </p:nvPr>
        </p:nvSpPr>
        <p:spPr/>
        <p:txBody>
          <a:bodyPr>
            <a:normAutofit fontScale="85000" lnSpcReduction="20000"/>
          </a:bodyPr>
          <a:lstStyle/>
          <a:p>
            <a:pPr>
              <a:defRPr/>
            </a:pPr>
            <a:r>
              <a:rPr lang="en-GB" dirty="0" smtClean="0"/>
              <a:t>IT </a:t>
            </a:r>
            <a:r>
              <a:rPr lang="en-GB" dirty="0"/>
              <a:t>Strategic Alignment, such as formalized business objectives, up to date IT strategy, linkage between business objectives and IT initiatives;</a:t>
            </a:r>
          </a:p>
          <a:p>
            <a:pPr>
              <a:defRPr/>
            </a:pPr>
            <a:r>
              <a:rPr lang="en-GB" dirty="0"/>
              <a:t>Value Delivery: IT tactical plans, clear benefits for each level of the organization: </a:t>
            </a:r>
            <a:r>
              <a:rPr lang="en-GB" dirty="0" smtClean="0"/>
              <a:t>infra-structure, applications, operational, financial. </a:t>
            </a:r>
            <a:endParaRPr lang="en-GB" dirty="0"/>
          </a:p>
          <a:p>
            <a:pPr>
              <a:defRPr/>
            </a:pPr>
            <a:r>
              <a:rPr lang="en-GB" dirty="0"/>
              <a:t>Risk Management: defined responsibilities for risk </a:t>
            </a:r>
            <a:r>
              <a:rPr lang="en-GB" dirty="0" smtClean="0"/>
              <a:t>management and risk </a:t>
            </a:r>
            <a:r>
              <a:rPr lang="en-GB" dirty="0"/>
              <a:t>analysis </a:t>
            </a:r>
            <a:r>
              <a:rPr lang="en-GB" dirty="0" smtClean="0"/>
              <a:t>methodology</a:t>
            </a:r>
            <a:r>
              <a:rPr lang="en-GB" dirty="0"/>
              <a:t>.</a:t>
            </a:r>
            <a:r>
              <a:rPr lang="en-GB" dirty="0" smtClean="0"/>
              <a:t> </a:t>
            </a:r>
          </a:p>
          <a:p>
            <a:pPr>
              <a:defRPr/>
            </a:pPr>
            <a:r>
              <a:rPr lang="en-GB" dirty="0" smtClean="0"/>
              <a:t>Resource </a:t>
            </a:r>
            <a:r>
              <a:rPr lang="en-GB" dirty="0"/>
              <a:t>Management: sourcing strategies, human management practices, user manuals, segregation of </a:t>
            </a:r>
            <a:r>
              <a:rPr lang="en-GB" dirty="0" smtClean="0"/>
              <a:t>duties and </a:t>
            </a:r>
            <a:r>
              <a:rPr lang="en-GB" dirty="0"/>
              <a:t>time </a:t>
            </a:r>
            <a:r>
              <a:rPr lang="en-GB" dirty="0" smtClean="0"/>
              <a:t>reporting.  </a:t>
            </a:r>
            <a:endParaRPr lang="en-GB" dirty="0"/>
          </a:p>
          <a:p>
            <a:pPr>
              <a:defRPr/>
            </a:pPr>
            <a:r>
              <a:rPr lang="en-GB" dirty="0"/>
              <a:t>Performance Measurement: relevant and measurable metrics, continuous monitoring and reporting, follow-up policies, root cause analysis and problem </a:t>
            </a:r>
            <a:r>
              <a:rPr lang="en-GB" dirty="0" smtClean="0"/>
              <a:t>management. </a:t>
            </a:r>
            <a:endParaRPr lang="en-US" dirty="0"/>
          </a:p>
        </p:txBody>
      </p:sp>
    </p:spTree>
    <p:extLst>
      <p:ext uri="{BB962C8B-B14F-4D97-AF65-F5344CB8AC3E}">
        <p14:creationId xmlns:p14="http://schemas.microsoft.com/office/powerpoint/2010/main" val="1604827913"/>
      </p:ext>
    </p:extLst>
  </p:cSld>
  <p:clrMapOvr>
    <a:masterClrMapping/>
  </p:clrMapOvr>
  <p:transition spd="med" advClick="0" advTm="5000">
    <p:newsfla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5400" dirty="0">
                <a:solidFill>
                  <a:schemeClr val="tx1"/>
                </a:solidFill>
              </a:rPr>
              <a:t>Transaction processing system</a:t>
            </a:r>
          </a:p>
        </p:txBody>
      </p:sp>
      <p:sp>
        <p:nvSpPr>
          <p:cNvPr id="3" name="Content Placeholder 2"/>
          <p:cNvSpPr>
            <a:spLocks noGrp="1"/>
          </p:cNvSpPr>
          <p:nvPr>
            <p:ph idx="1"/>
          </p:nvPr>
        </p:nvSpPr>
        <p:spPr/>
        <p:txBody>
          <a:bodyPr>
            <a:normAutofit lnSpcReduction="10000"/>
          </a:bodyPr>
          <a:lstStyle/>
          <a:p>
            <a:r>
              <a:rPr lang="en-GB" sz="2800" dirty="0" smtClean="0"/>
              <a:t>A </a:t>
            </a:r>
            <a:r>
              <a:rPr lang="en-GB" sz="2800" dirty="0"/>
              <a:t>Transaction Processing System (TPS) is a type of information system that collects, stores, modifies and retrieves the data transactions of an enterprise. </a:t>
            </a:r>
            <a:endParaRPr lang="en-GB" sz="2800" dirty="0" smtClean="0"/>
          </a:p>
          <a:p>
            <a:r>
              <a:rPr lang="en-GB" sz="2800" dirty="0" smtClean="0"/>
              <a:t>The </a:t>
            </a:r>
            <a:r>
              <a:rPr lang="en-GB" sz="2800" dirty="0"/>
              <a:t>success of commercial enterprises depends on the reliable processing of transactions to ensure that customer orders are met on time. </a:t>
            </a:r>
            <a:endParaRPr lang="en-GB" sz="2800" dirty="0" smtClean="0"/>
          </a:p>
          <a:p>
            <a:r>
              <a:rPr lang="en-GB" sz="2800" dirty="0" smtClean="0"/>
              <a:t>The </a:t>
            </a:r>
            <a:r>
              <a:rPr lang="en-GB" sz="2800" dirty="0"/>
              <a:t>field of transaction processing, therefore, has become a vital part of effective business </a:t>
            </a:r>
            <a:r>
              <a:rPr lang="en-GB" sz="2800" dirty="0" smtClean="0"/>
              <a:t>management</a:t>
            </a:r>
            <a:endParaRPr lang="en-GB" sz="2800" dirty="0"/>
          </a:p>
        </p:txBody>
      </p:sp>
    </p:spTree>
    <p:extLst>
      <p:ext uri="{BB962C8B-B14F-4D97-AF65-F5344CB8AC3E}">
        <p14:creationId xmlns:p14="http://schemas.microsoft.com/office/powerpoint/2010/main" val="2496570444"/>
      </p:ext>
    </p:extLst>
  </p:cSld>
  <p:clrMapOvr>
    <a:masterClrMapping/>
  </p:clrMapOvr>
  <p:transition spd="med" advClick="0" advTm="5000">
    <p:newsfla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Rapid </a:t>
            </a:r>
            <a:r>
              <a:rPr lang="en-GB" dirty="0"/>
              <a:t>response – fast performance with rapid results </a:t>
            </a:r>
            <a:endParaRPr lang="en-GB" dirty="0"/>
          </a:p>
          <a:p>
            <a:r>
              <a:rPr lang="en-GB" dirty="0" smtClean="0"/>
              <a:t>Reliability </a:t>
            </a:r>
            <a:r>
              <a:rPr lang="en-GB" dirty="0"/>
              <a:t>– well designed backup and recovery with a low failure </a:t>
            </a:r>
            <a:r>
              <a:rPr lang="en-GB" dirty="0" smtClean="0"/>
              <a:t>rate</a:t>
            </a:r>
          </a:p>
          <a:p>
            <a:r>
              <a:rPr lang="en-GB" dirty="0" smtClean="0"/>
              <a:t>Inflexibility </a:t>
            </a:r>
            <a:r>
              <a:rPr lang="en-GB" dirty="0"/>
              <a:t>– treat every transaction equally. It may be used many times each day which means it has to be precise and </a:t>
            </a:r>
            <a:r>
              <a:rPr lang="en-GB" dirty="0" smtClean="0"/>
              <a:t>inflexible</a:t>
            </a:r>
          </a:p>
          <a:p>
            <a:r>
              <a:rPr lang="en-GB" dirty="0" smtClean="0"/>
              <a:t>Controlled </a:t>
            </a:r>
            <a:r>
              <a:rPr lang="en-GB" dirty="0"/>
              <a:t>processing – maintain specific requirements for the roles and responsibilities of different employees. </a:t>
            </a:r>
          </a:p>
        </p:txBody>
      </p:sp>
      <p:sp>
        <p:nvSpPr>
          <p:cNvPr id="2" name="Title 1"/>
          <p:cNvSpPr>
            <a:spLocks noGrp="1"/>
          </p:cNvSpPr>
          <p:nvPr>
            <p:ph type="title"/>
          </p:nvPr>
        </p:nvSpPr>
        <p:spPr/>
        <p:txBody>
          <a:bodyPr>
            <a:normAutofit/>
          </a:bodyPr>
          <a:lstStyle/>
          <a:p>
            <a:r>
              <a:rPr lang="en-GB" sz="5400" dirty="0">
                <a:solidFill>
                  <a:schemeClr val="tx1"/>
                </a:solidFill>
              </a:rPr>
              <a:t>Features of </a:t>
            </a:r>
            <a:r>
              <a:rPr lang="en-GB" sz="5400" dirty="0" smtClean="0">
                <a:solidFill>
                  <a:schemeClr val="tx1"/>
                </a:solidFill>
              </a:rPr>
              <a:t>TPSs</a:t>
            </a:r>
            <a:endParaRPr lang="en-GB" dirty="0"/>
          </a:p>
        </p:txBody>
      </p:sp>
    </p:spTree>
    <p:extLst>
      <p:ext uri="{BB962C8B-B14F-4D97-AF65-F5344CB8AC3E}">
        <p14:creationId xmlns:p14="http://schemas.microsoft.com/office/powerpoint/2010/main" val="720049948"/>
      </p:ext>
    </p:extLst>
  </p:cSld>
  <p:clrMapOvr>
    <a:masterClrMapping/>
  </p:clrMapOvr>
  <p:transition spd="med" advClick="0" advTm="5000">
    <p:newsfla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Qualifiers of a </a:t>
            </a:r>
            <a:r>
              <a:rPr lang="en-GB" dirty="0"/>
              <a:t>TPS</a:t>
            </a:r>
            <a:endParaRPr lang="en-US" dirty="0"/>
          </a:p>
        </p:txBody>
      </p:sp>
      <p:sp>
        <p:nvSpPr>
          <p:cNvPr id="3" name="Content Placeholder 2"/>
          <p:cNvSpPr>
            <a:spLocks noGrp="1"/>
          </p:cNvSpPr>
          <p:nvPr>
            <p:ph idx="1"/>
          </p:nvPr>
        </p:nvSpPr>
        <p:spPr/>
        <p:txBody>
          <a:bodyPr>
            <a:normAutofit fontScale="92500" lnSpcReduction="10000"/>
          </a:bodyPr>
          <a:lstStyle/>
          <a:p>
            <a:r>
              <a:rPr lang="en-GB" dirty="0"/>
              <a:t>I</a:t>
            </a:r>
            <a:r>
              <a:rPr lang="en-GB" dirty="0" smtClean="0"/>
              <a:t>n </a:t>
            </a:r>
            <a:r>
              <a:rPr lang="en-GB" dirty="0"/>
              <a:t>order to qualify as a TPS, transactions made by the system must pass the ACID test . </a:t>
            </a:r>
          </a:p>
          <a:p>
            <a:r>
              <a:rPr lang="en-GB" dirty="0"/>
              <a:t>Atomicity - A transaction’s changes to the state are atomic: either all happen or none happen. </a:t>
            </a:r>
            <a:endParaRPr lang="en-GB" dirty="0" smtClean="0"/>
          </a:p>
          <a:p>
            <a:r>
              <a:rPr lang="en-GB" dirty="0" smtClean="0"/>
              <a:t>Consistency </a:t>
            </a:r>
            <a:r>
              <a:rPr lang="en-GB" dirty="0"/>
              <a:t>- TPS systems exist within a set of operating rules (or integrity constraints). </a:t>
            </a:r>
            <a:endParaRPr lang="en-GB" dirty="0" smtClean="0"/>
          </a:p>
          <a:p>
            <a:r>
              <a:rPr lang="en-GB" dirty="0" smtClean="0"/>
              <a:t>Isolation </a:t>
            </a:r>
            <a:r>
              <a:rPr lang="en-GB" dirty="0"/>
              <a:t>- Even though transactions execute concurrently, it appears to each transaction T, that others executed either before T or after T, but not both. </a:t>
            </a:r>
          </a:p>
          <a:p>
            <a:r>
              <a:rPr lang="en-GB" dirty="0"/>
              <a:t>Durability - Once a transaction completes successfully (commits), its changes to the state survive failures. </a:t>
            </a:r>
          </a:p>
        </p:txBody>
      </p:sp>
    </p:spTree>
    <p:extLst>
      <p:ext uri="{BB962C8B-B14F-4D97-AF65-F5344CB8AC3E}">
        <p14:creationId xmlns:p14="http://schemas.microsoft.com/office/powerpoint/2010/main" val="2468495591"/>
      </p:ext>
    </p:extLst>
  </p:cSld>
  <p:clrMapOvr>
    <a:masterClrMapping/>
  </p:clrMapOvr>
  <p:transition spd="med" advClick="0" advTm="5000">
    <p:newsfla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dirty="0"/>
              <a:t>Types of TPS</a:t>
            </a:r>
            <a:endParaRPr lang="en-GB" dirty="0"/>
          </a:p>
        </p:txBody>
      </p:sp>
      <p:sp>
        <p:nvSpPr>
          <p:cNvPr id="3" name="Content Placeholder 2"/>
          <p:cNvSpPr>
            <a:spLocks noGrp="1"/>
          </p:cNvSpPr>
          <p:nvPr>
            <p:ph idx="1"/>
          </p:nvPr>
        </p:nvSpPr>
        <p:spPr/>
        <p:txBody>
          <a:bodyPr>
            <a:normAutofit fontScale="92500"/>
          </a:bodyPr>
          <a:lstStyle/>
          <a:p>
            <a:r>
              <a:rPr lang="en-GB" sz="2400" dirty="0" smtClean="0"/>
              <a:t>Batch </a:t>
            </a:r>
            <a:r>
              <a:rPr lang="en-GB" sz="2400" dirty="0"/>
              <a:t>processing is where the information is collected as a batch and then processed later on. An example of batch processing is paying by </a:t>
            </a:r>
            <a:r>
              <a:rPr lang="en-GB" sz="2400" dirty="0" smtClean="0"/>
              <a:t>cheque. </a:t>
            </a:r>
          </a:p>
          <a:p>
            <a:r>
              <a:rPr lang="en-GB" sz="2400" dirty="0" smtClean="0"/>
              <a:t>Real </a:t>
            </a:r>
            <a:r>
              <a:rPr lang="en-GB" sz="2400" dirty="0"/>
              <a:t>Time </a:t>
            </a:r>
            <a:r>
              <a:rPr lang="en-GB" sz="2400" dirty="0" smtClean="0"/>
              <a:t>Processing-Real </a:t>
            </a:r>
            <a:r>
              <a:rPr lang="en-GB" sz="2400" dirty="0"/>
              <a:t>time processing is where all details of the transaction are recorded and changed at the time as it occurs. Examples of real time processing are ATM’s</a:t>
            </a:r>
            <a:r>
              <a:rPr lang="en-GB" sz="2400" dirty="0" smtClean="0"/>
              <a:t>. </a:t>
            </a:r>
          </a:p>
          <a:p>
            <a:r>
              <a:rPr lang="en-GB" sz="2400" dirty="0" smtClean="0"/>
              <a:t>Storing </a:t>
            </a:r>
            <a:r>
              <a:rPr lang="en-GB" sz="2400" dirty="0"/>
              <a:t>and Retrieving </a:t>
            </a:r>
            <a:r>
              <a:rPr lang="en-GB" sz="2400" dirty="0" smtClean="0"/>
              <a:t>- </a:t>
            </a:r>
            <a:r>
              <a:rPr lang="en-GB" sz="2400" dirty="0"/>
              <a:t>The storage and retrieval of data must be accurate as it is used many times throughout the day. </a:t>
            </a:r>
          </a:p>
          <a:p>
            <a:r>
              <a:rPr lang="en-GB" sz="2400" dirty="0" smtClean="0"/>
              <a:t>Transaction </a:t>
            </a:r>
            <a:r>
              <a:rPr lang="en-GB" sz="2400" dirty="0"/>
              <a:t>Processing Monitor </a:t>
            </a:r>
            <a:r>
              <a:rPr lang="en-GB" sz="2400" dirty="0"/>
              <a:t>-</a:t>
            </a:r>
            <a:r>
              <a:rPr lang="en-GB" sz="2400" dirty="0" smtClean="0"/>
              <a:t>The </a:t>
            </a:r>
            <a:r>
              <a:rPr lang="en-GB" sz="2400" dirty="0"/>
              <a:t>TP monitor watches the process that occurs during a transaction to make sure every happens the way it is supposed to. </a:t>
            </a:r>
            <a:r>
              <a:rPr lang="en-GB" sz="2400" dirty="0" smtClean="0"/>
              <a:t>It </a:t>
            </a:r>
            <a:r>
              <a:rPr lang="en-GB" sz="2400" dirty="0"/>
              <a:t>can be used in things such as security systems and customer </a:t>
            </a:r>
            <a:r>
              <a:rPr lang="en-GB" sz="2400" dirty="0" smtClean="0"/>
              <a:t>service </a:t>
            </a:r>
            <a:r>
              <a:rPr lang="en-GB" sz="2500" dirty="0"/>
              <a:t>(Coutts </a:t>
            </a:r>
            <a:r>
              <a:rPr lang="en-GB" sz="2500" dirty="0"/>
              <a:t>&amp; Dove, </a:t>
            </a:r>
            <a:r>
              <a:rPr lang="en-GB" sz="2500" dirty="0"/>
              <a:t>2001). </a:t>
            </a:r>
            <a:endParaRPr lang="en-GB" sz="2400" dirty="0"/>
          </a:p>
        </p:txBody>
      </p:sp>
    </p:spTree>
    <p:extLst>
      <p:ext uri="{BB962C8B-B14F-4D97-AF65-F5344CB8AC3E}">
        <p14:creationId xmlns:p14="http://schemas.microsoft.com/office/powerpoint/2010/main" val="4220618866"/>
      </p:ext>
    </p:extLst>
  </p:cSld>
  <p:clrMapOvr>
    <a:masterClrMapping/>
  </p:clrMapOvr>
  <p:transition spd="med" advClick="0" advTm="5000">
    <p:newsfla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GB" dirty="0"/>
              <a:t>Coutts, M. G., &amp; Dove, L. G. (2001). </a:t>
            </a:r>
            <a:r>
              <a:rPr lang="en-GB" i="1" dirty="0"/>
              <a:t>U.S. Patent No. 6,311,165</a:t>
            </a:r>
            <a:r>
              <a:rPr lang="en-GB" dirty="0"/>
              <a:t>. Washington, DC: U.S. Patent and Trademark Office.</a:t>
            </a:r>
          </a:p>
          <a:p>
            <a:pPr marL="0" indent="0">
              <a:buNone/>
            </a:pPr>
            <a:r>
              <a:rPr lang="en-GB" dirty="0" err="1"/>
              <a:t>Rable</a:t>
            </a:r>
            <a:r>
              <a:rPr lang="en-GB" dirty="0"/>
              <a:t>, G. (2008). </a:t>
            </a:r>
            <a:r>
              <a:rPr lang="en-GB" i="1" dirty="0"/>
              <a:t>U.S. Patent No. 7,331,518</a:t>
            </a:r>
            <a:r>
              <a:rPr lang="en-GB" dirty="0"/>
              <a:t>. Washington, DC: U.S. Patent and Trademark Office.</a:t>
            </a:r>
          </a:p>
          <a:p>
            <a:pPr marL="0" indent="0">
              <a:buNone/>
            </a:pPr>
            <a:r>
              <a:rPr lang="en-GB" dirty="0"/>
              <a:t>Rau, K. G. (2004). Effective governance of IT: design objectives, roles, and relationships. </a:t>
            </a:r>
            <a:r>
              <a:rPr lang="en-GB" i="1" dirty="0"/>
              <a:t>Information Systems Management</a:t>
            </a:r>
            <a:r>
              <a:rPr lang="en-GB" dirty="0"/>
              <a:t>, </a:t>
            </a:r>
            <a:r>
              <a:rPr lang="en-GB" i="1" dirty="0"/>
              <a:t>21</a:t>
            </a:r>
            <a:r>
              <a:rPr lang="en-GB" dirty="0"/>
              <a:t>(4), 35-42.</a:t>
            </a:r>
          </a:p>
          <a:p>
            <a:pPr marL="0" indent="0">
              <a:buNone/>
            </a:pPr>
            <a:r>
              <a:rPr lang="en-GB" dirty="0"/>
              <a:t>Weill, P., &amp; Ross, J. W. (2004). </a:t>
            </a:r>
            <a:r>
              <a:rPr lang="en-GB" i="1" dirty="0"/>
              <a:t>IT governance: How top performers manage IT decision rights for superior results</a:t>
            </a:r>
            <a:r>
              <a:rPr lang="en-GB" dirty="0"/>
              <a:t>. Harvard Business Press.</a:t>
            </a:r>
          </a:p>
        </p:txBody>
      </p:sp>
    </p:spTree>
    <p:extLst>
      <p:ext uri="{BB962C8B-B14F-4D97-AF65-F5344CB8AC3E}">
        <p14:creationId xmlns:p14="http://schemas.microsoft.com/office/powerpoint/2010/main" val="1261204102"/>
      </p:ext>
    </p:extLst>
  </p:cSld>
  <p:clrMapOvr>
    <a:masterClrMapping/>
  </p:clrMapOvr>
  <p:transition spd="med" advClick="0" advTm="5000">
    <p:newsflash/>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603</TotalTime>
  <Words>2051</Words>
  <Application>Microsoft Office PowerPoint</Application>
  <PresentationFormat>On-screen Show (4:3)</PresentationFormat>
  <Paragraphs>132</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IT GOVERNANCE. </vt:lpstr>
      <vt:lpstr>Introduction</vt:lpstr>
      <vt:lpstr>Importance of IT Governance </vt:lpstr>
      <vt:lpstr>Key Aspects of IT Governance</vt:lpstr>
      <vt:lpstr>IT Governance Maturity</vt:lpstr>
      <vt:lpstr>IT Governance Maturity</vt:lpstr>
      <vt:lpstr>Benefits of IT Governance</vt:lpstr>
      <vt:lpstr>Enterprise Resource Planning</vt:lpstr>
      <vt:lpstr>Transaction processing system</vt:lpstr>
      <vt:lpstr>Features of TPSs</vt:lpstr>
      <vt:lpstr>Qualifiers of a TPS</vt:lpstr>
      <vt:lpstr>Types of TPS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communication</dc:title>
  <dc:creator>user</dc:creator>
  <cp:lastModifiedBy>ZACK</cp:lastModifiedBy>
  <cp:revision>133</cp:revision>
  <dcterms:created xsi:type="dcterms:W3CDTF">2018-09-02T16:40:33Z</dcterms:created>
  <dcterms:modified xsi:type="dcterms:W3CDTF">2019-02-16T20:49:48Z</dcterms:modified>
</cp:coreProperties>
</file>